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 id="2147483743" r:id="rId2"/>
  </p:sldMasterIdLst>
  <p:notesMasterIdLst>
    <p:notesMasterId r:id="rId41"/>
  </p:notesMasterIdLst>
  <p:handoutMasterIdLst>
    <p:handoutMasterId r:id="rId42"/>
  </p:handoutMasterIdLst>
  <p:sldIdLst>
    <p:sldId id="318" r:id="rId3"/>
    <p:sldId id="286" r:id="rId4"/>
    <p:sldId id="287" r:id="rId5"/>
    <p:sldId id="288" r:id="rId6"/>
    <p:sldId id="270" r:id="rId7"/>
    <p:sldId id="304" r:id="rId8"/>
    <p:sldId id="289" r:id="rId9"/>
    <p:sldId id="291" r:id="rId10"/>
    <p:sldId id="320" r:id="rId11"/>
    <p:sldId id="316" r:id="rId12"/>
    <p:sldId id="292" r:id="rId13"/>
    <p:sldId id="317" r:id="rId14"/>
    <p:sldId id="293" r:id="rId15"/>
    <p:sldId id="294" r:id="rId16"/>
    <p:sldId id="295" r:id="rId17"/>
    <p:sldId id="296" r:id="rId18"/>
    <p:sldId id="297" r:id="rId19"/>
    <p:sldId id="298" r:id="rId20"/>
    <p:sldId id="299" r:id="rId21"/>
    <p:sldId id="285" r:id="rId22"/>
    <p:sldId id="278" r:id="rId23"/>
    <p:sldId id="282" r:id="rId24"/>
    <p:sldId id="283" r:id="rId25"/>
    <p:sldId id="321" r:id="rId26"/>
    <p:sldId id="322" r:id="rId27"/>
    <p:sldId id="324" r:id="rId28"/>
    <p:sldId id="323" r:id="rId29"/>
    <p:sldId id="325" r:id="rId30"/>
    <p:sldId id="331" r:id="rId31"/>
    <p:sldId id="326" r:id="rId32"/>
    <p:sldId id="328" r:id="rId33"/>
    <p:sldId id="306" r:id="rId34"/>
    <p:sldId id="319" r:id="rId35"/>
    <p:sldId id="300" r:id="rId36"/>
    <p:sldId id="330" r:id="rId37"/>
    <p:sldId id="303" r:id="rId38"/>
    <p:sldId id="301" r:id="rId39"/>
    <p:sldId id="305" r:id="rId4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679" autoAdjust="0"/>
  </p:normalViewPr>
  <p:slideViewPr>
    <p:cSldViewPr>
      <p:cViewPr>
        <p:scale>
          <a:sx n="60" d="100"/>
          <a:sy n="60" d="100"/>
        </p:scale>
        <p:origin x="-1572" y="-78"/>
      </p:cViewPr>
      <p:guideLst>
        <p:guide orient="horz" pos="2160"/>
        <p:guide pos="2880"/>
      </p:guideLst>
    </p:cSldViewPr>
  </p:slideViewPr>
  <p:notesTextViewPr>
    <p:cViewPr>
      <p:scale>
        <a:sx n="3" d="2"/>
        <a:sy n="3" d="2"/>
      </p:scale>
      <p:origin x="0" y="0"/>
    </p:cViewPr>
  </p:notesTextViewPr>
  <p:sorterViewPr>
    <p:cViewPr>
      <p:scale>
        <a:sx n="90" d="100"/>
        <a:sy n="90" d="100"/>
      </p:scale>
      <p:origin x="0" y="856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D664D82-B100-41B6-8FCD-59200CFF6721}" type="datetimeFigureOut">
              <a:rPr lang="en-US" smtClean="0"/>
              <a:t>4/30/2015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4A11CA0-628F-4C12-A922-85D0ADE4C2F6}" type="slidenum">
              <a:rPr lang="en-US" smtClean="0"/>
              <a:t>‹#›</a:t>
            </a:fld>
            <a:endParaRPr lang="en-US"/>
          </a:p>
        </p:txBody>
      </p:sp>
    </p:spTree>
    <p:extLst>
      <p:ext uri="{BB962C8B-B14F-4D97-AF65-F5344CB8AC3E}">
        <p14:creationId xmlns:p14="http://schemas.microsoft.com/office/powerpoint/2010/main" val="472150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581A22C-C342-4840-9C1D-43776D7BFCD3}" type="datetimeFigureOut">
              <a:rPr lang="en-US" smtClean="0"/>
              <a:t>4/30/2015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7628F3A-8070-4DAF-96AB-A05FAB86D35E}" type="slidenum">
              <a:rPr lang="en-US" smtClean="0"/>
              <a:t>‹#›</a:t>
            </a:fld>
            <a:endParaRPr lang="en-US"/>
          </a:p>
        </p:txBody>
      </p:sp>
    </p:spTree>
    <p:extLst>
      <p:ext uri="{BB962C8B-B14F-4D97-AF65-F5344CB8AC3E}">
        <p14:creationId xmlns:p14="http://schemas.microsoft.com/office/powerpoint/2010/main" val="4052024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Change question</a:t>
            </a:r>
            <a:r>
              <a:rPr lang="en-US" baseline="0" dirty="0" smtClean="0"/>
              <a:t> #2 to your classroom when presenting to teachers.</a:t>
            </a: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3</a:t>
            </a:fld>
            <a:endParaRPr lang="en-US" dirty="0"/>
          </a:p>
        </p:txBody>
      </p:sp>
    </p:spTree>
    <p:extLst>
      <p:ext uri="{BB962C8B-B14F-4D97-AF65-F5344CB8AC3E}">
        <p14:creationId xmlns:p14="http://schemas.microsoft.com/office/powerpoint/2010/main" val="1579849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a classroom schedule allows for a variety of groupings (whole, small, centers, stations, individual), the teacher is able to learn about the students in a variety of contexts.  In addition, the students are able to learn, practice, and further develop skills and understandings in a variety of settings.</a:t>
            </a: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17</a:t>
            </a:fld>
            <a:endParaRPr lang="en-US" dirty="0"/>
          </a:p>
        </p:txBody>
      </p:sp>
    </p:spTree>
    <p:extLst>
      <p:ext uri="{BB962C8B-B14F-4D97-AF65-F5344CB8AC3E}">
        <p14:creationId xmlns:p14="http://schemas.microsoft.com/office/powerpoint/2010/main" val="2013857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b="0" dirty="0" smtClean="0"/>
              <a:t>Multiple strategies can</a:t>
            </a:r>
            <a:r>
              <a:rPr lang="en-US" b="0" baseline="0" dirty="0" smtClean="0"/>
              <a:t> be used to capture student understanding- both those we are already using and new methods.  Using the electronic platform, these data are captured quickly, compiled for easy referral, and used to document learning and plan instruction.  </a:t>
            </a:r>
            <a:endParaRPr lang="en-US" b="0" dirty="0"/>
          </a:p>
        </p:txBody>
      </p:sp>
      <p:sp>
        <p:nvSpPr>
          <p:cNvPr id="4" name="Slide Number Placeholder 3"/>
          <p:cNvSpPr>
            <a:spLocks noGrp="1"/>
          </p:cNvSpPr>
          <p:nvPr>
            <p:ph type="sldNum" sz="quarter" idx="10"/>
          </p:nvPr>
        </p:nvSpPr>
        <p:spPr/>
        <p:txBody>
          <a:bodyPr/>
          <a:lstStyle/>
          <a:p>
            <a:fld id="{D7628F3A-8070-4DAF-96AB-A05FAB86D35E}" type="slidenum">
              <a:rPr lang="en-US" smtClean="0"/>
              <a:t>18</a:t>
            </a:fld>
            <a:endParaRPr lang="en-US" dirty="0"/>
          </a:p>
        </p:txBody>
      </p:sp>
    </p:spTree>
    <p:extLst>
      <p:ext uri="{BB962C8B-B14F-4D97-AF65-F5344CB8AC3E}">
        <p14:creationId xmlns:p14="http://schemas.microsoft.com/office/powerpoint/2010/main" val="12041355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b="0" dirty="0" smtClean="0"/>
              <a:t>Teachers use a variety of data to better understand what their students know and are able to do.  This helps teachers plan and adjust instruction in an ongoing manner; thus, supporting the teachers’ efforts to meet the needs of all of the students.  </a:t>
            </a:r>
            <a:endParaRPr lang="en-US" b="0" dirty="0"/>
          </a:p>
        </p:txBody>
      </p:sp>
      <p:sp>
        <p:nvSpPr>
          <p:cNvPr id="4" name="Slide Number Placeholder 3"/>
          <p:cNvSpPr>
            <a:spLocks noGrp="1"/>
          </p:cNvSpPr>
          <p:nvPr>
            <p:ph type="sldNum" sz="quarter" idx="10"/>
          </p:nvPr>
        </p:nvSpPr>
        <p:spPr/>
        <p:txBody>
          <a:bodyPr/>
          <a:lstStyle/>
          <a:p>
            <a:fld id="{D7628F3A-8070-4DAF-96AB-A05FAB86D35E}" type="slidenum">
              <a:rPr lang="en-US" smtClean="0"/>
              <a:t>19</a:t>
            </a:fld>
            <a:endParaRPr lang="en-US" dirty="0"/>
          </a:p>
        </p:txBody>
      </p:sp>
    </p:spTree>
    <p:extLst>
      <p:ext uri="{BB962C8B-B14F-4D97-AF65-F5344CB8AC3E}">
        <p14:creationId xmlns:p14="http://schemas.microsoft.com/office/powerpoint/2010/main" val="921673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ea typeface="ＭＳ Ｐゴシック" charset="0"/>
              </a:rPr>
              <a:t>The</a:t>
            </a:r>
            <a:r>
              <a:rPr lang="en-US" baseline="0" dirty="0" smtClean="0">
                <a:ea typeface="ＭＳ Ｐゴシック" charset="0"/>
              </a:rPr>
              <a:t> K-3 Formative Assessment Process </a:t>
            </a:r>
            <a:r>
              <a:rPr lang="en-US" dirty="0"/>
              <a:t>focuses on the whole child.  This means that it </a:t>
            </a:r>
            <a:r>
              <a:rPr lang="en-US" baseline="0" dirty="0" smtClean="0">
                <a:ea typeface="ＭＳ Ｐゴシック" charset="0"/>
              </a:rPr>
              <a:t>addresses five domains of learning and development. </a:t>
            </a:r>
            <a:r>
              <a:rPr lang="en-US" dirty="0" smtClean="0">
                <a:ea typeface="ＭＳ Ｐゴシック" charset="0"/>
              </a:rPr>
              <a:t>Research clearly indicates the importance of attending to and supporting children’s growth and development in all of these areas</a:t>
            </a:r>
            <a:r>
              <a:rPr lang="en-US" baseline="0" dirty="0" smtClean="0">
                <a:ea typeface="ＭＳ Ｐゴシック" charset="0"/>
              </a:rPr>
              <a:t> especially since c</a:t>
            </a:r>
            <a:r>
              <a:rPr lang="en-US" dirty="0" smtClean="0">
                <a:ea typeface="ＭＳ Ｐゴシック" charset="0"/>
              </a:rPr>
              <a:t>hildren’s development in one area impacts their development in other areas.  </a:t>
            </a:r>
          </a:p>
          <a:p>
            <a:pPr defTabSz="931774">
              <a:defRPr/>
            </a:pPr>
            <a:endParaRPr lang="en-US" dirty="0" smtClean="0">
              <a:ea typeface="ＭＳ Ｐゴシック" charset="0"/>
            </a:endParaRPr>
          </a:p>
          <a:p>
            <a:pPr defTabSz="931774">
              <a:defRPr/>
            </a:pPr>
            <a:r>
              <a:rPr lang="en-US" dirty="0" smtClean="0">
                <a:ea typeface="ＭＳ Ｐゴシック" charset="0"/>
              </a:rPr>
              <a:t>Many of our NC Standards fall within these domains.</a:t>
            </a:r>
            <a:r>
              <a:rPr lang="en-US" baseline="0" dirty="0" smtClean="0">
                <a:ea typeface="ＭＳ Ｐゴシック" charset="0"/>
              </a:rPr>
              <a:t>  For example, </a:t>
            </a:r>
            <a:r>
              <a:rPr lang="en-US" dirty="0" smtClean="0">
                <a:ea typeface="ＭＳ Ｐゴシック" charset="0"/>
              </a:rPr>
              <a:t>Math,</a:t>
            </a:r>
            <a:r>
              <a:rPr lang="en-US" baseline="0" dirty="0" smtClean="0">
                <a:ea typeface="ＭＳ Ｐゴシック" charset="0"/>
              </a:rPr>
              <a:t> Science, Social Studies and the Arts fall within the Cognitive Development Domain.</a:t>
            </a:r>
            <a:endParaRPr lang="en-US" dirty="0" smtClean="0">
              <a:ea typeface="ＭＳ Ｐゴシック" charset="0"/>
            </a:endParaRPr>
          </a:p>
        </p:txBody>
      </p:sp>
      <p:sp>
        <p:nvSpPr>
          <p:cNvPr id="4" name="Slide Number Placeholder 3"/>
          <p:cNvSpPr>
            <a:spLocks noGrp="1"/>
          </p:cNvSpPr>
          <p:nvPr>
            <p:ph type="sldNum" sz="quarter" idx="10"/>
          </p:nvPr>
        </p:nvSpPr>
        <p:spPr/>
        <p:txBody>
          <a:bodyPr/>
          <a:lstStyle/>
          <a:p>
            <a:fld id="{D7628F3A-8070-4DAF-96AB-A05FAB86D35E}" type="slidenum">
              <a:rPr lang="en-US" smtClean="0"/>
              <a:t>20</a:t>
            </a:fld>
            <a:endParaRPr lang="en-US" dirty="0"/>
          </a:p>
        </p:txBody>
      </p:sp>
    </p:spTree>
    <p:extLst>
      <p:ext uri="{BB962C8B-B14F-4D97-AF65-F5344CB8AC3E}">
        <p14:creationId xmlns:p14="http://schemas.microsoft.com/office/powerpoint/2010/main" val="802300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there are many aspects of each of the 5 domains that are important</a:t>
            </a:r>
            <a:r>
              <a:rPr lang="en-US" baseline="0" dirty="0" smtClean="0"/>
              <a:t> to student success, the NC Think Tank and the NC Assessment Design Team carefully selected these constructs, or concepts, within each domain to focus on within this formative process. The team based these decisions on various aspects including what research identified to be most critical for long term student success, what K-3 teachers found to be important, and alignment to the NCSCOS.</a:t>
            </a:r>
          </a:p>
          <a:p>
            <a:endParaRPr lang="en-US" baseline="0" dirty="0" smtClean="0"/>
          </a:p>
          <a:p>
            <a:r>
              <a:rPr lang="en-US" i="1" baseline="0" dirty="0" smtClean="0"/>
              <a:t>NOTE:  This list identifies current constructs.  Based on feedback from the field and other factors such as  NC SCOS revisions, these constructs and the assessment tools to support this process will be revisited and enhanced over time.  </a:t>
            </a:r>
            <a:endParaRPr lang="en-US" i="1" dirty="0"/>
          </a:p>
        </p:txBody>
      </p:sp>
      <p:sp>
        <p:nvSpPr>
          <p:cNvPr id="4" name="Slide Number Placeholder 3"/>
          <p:cNvSpPr>
            <a:spLocks noGrp="1"/>
          </p:cNvSpPr>
          <p:nvPr>
            <p:ph type="sldNum" sz="quarter" idx="10"/>
          </p:nvPr>
        </p:nvSpPr>
        <p:spPr/>
        <p:txBody>
          <a:bodyPr/>
          <a:lstStyle/>
          <a:p>
            <a:fld id="{D7628F3A-8070-4DAF-96AB-A05FAB86D35E}" type="slidenum">
              <a:rPr lang="en-US" smtClean="0"/>
              <a:t>21</a:t>
            </a:fld>
            <a:endParaRPr lang="en-US" dirty="0"/>
          </a:p>
        </p:txBody>
      </p:sp>
    </p:spTree>
    <p:extLst>
      <p:ext uri="{BB962C8B-B14F-4D97-AF65-F5344CB8AC3E}">
        <p14:creationId xmlns:p14="http://schemas.microsoft.com/office/powerpoint/2010/main" val="3683039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NCDPI listened carefully to the validity pilot participants and used their feedback to make decisions. </a:t>
            </a:r>
            <a:r>
              <a:rPr lang="en-US" dirty="0" smtClean="0">
                <a:ea typeface="ＭＳ Ｐゴシック" charset="0"/>
              </a:rPr>
              <a:t>During pilot, teachers found it overwhelming to learn the new assessment content (construct progressions including student performance descriptors, sample assessment situations and assessment tasks) in addition to learning the assessment process </a:t>
            </a:r>
            <a:r>
              <a:rPr lang="en-US" i="1" dirty="0" smtClean="0">
                <a:ea typeface="ＭＳ Ｐゴシック" charset="0"/>
              </a:rPr>
              <a:t>and</a:t>
            </a:r>
            <a:r>
              <a:rPr lang="en-US" dirty="0" smtClean="0">
                <a:ea typeface="ＭＳ Ｐゴシック" charset="0"/>
              </a:rPr>
              <a:t> the use of the new web-based platform and digital tools. </a:t>
            </a:r>
          </a:p>
          <a:p>
            <a:pPr defTabSz="931774">
              <a:defRPr/>
            </a:pPr>
            <a:endParaRPr lang="en-US" dirty="0" smtClean="0">
              <a:ea typeface="ＭＳ Ｐゴシック" charset="0"/>
            </a:endParaRPr>
          </a:p>
          <a:p>
            <a:pPr defTabSz="931774">
              <a:defRPr/>
            </a:pPr>
            <a:r>
              <a:rPr lang="en-US" dirty="0" smtClean="0">
                <a:ea typeface="ＭＳ Ｐゴシック" charset="0"/>
              </a:rPr>
              <a:t>To address this challenge, the Office of early Learning worked with the General Assembly to narrow the number of constructs to be assessed during initial statewide implementation. </a:t>
            </a:r>
            <a:r>
              <a:rPr lang="en-US" dirty="0"/>
              <a:t>  By focusing on these 2 highlighted constructs that are familiar to teachers and administrators and for which current assessment methods currently exist, a greater amount of attention can be placed on strengthening formative assessment practices and learning the technical aspects of the web-based system used to capture and collect evidences of learning. </a:t>
            </a:r>
            <a:endParaRPr lang="en-US" dirty="0" smtClean="0">
              <a:ea typeface="ＭＳ Ｐゴシック" charset="0"/>
            </a:endParaRPr>
          </a:p>
          <a:p>
            <a:pPr defTabSz="931774">
              <a:defRPr/>
            </a:pPr>
            <a:endParaRPr lang="en-US" dirty="0" smtClean="0">
              <a:ea typeface="ＭＳ Ｐゴシック" charset="0"/>
            </a:endParaRPr>
          </a:p>
          <a:p>
            <a:pPr defTabSz="931774">
              <a:defRPr/>
            </a:pPr>
            <a:r>
              <a:rPr lang="en-US" dirty="0" smtClean="0">
                <a:ea typeface="ＭＳ Ｐゴシック" charset="0"/>
              </a:rPr>
              <a:t>Therefore, in 2015-2016, Kindergarten teachers will be required to focus on Object Counting and Book Orientation &amp; Print Awareness.</a:t>
            </a:r>
          </a:p>
          <a:p>
            <a:pPr defTabSz="931774">
              <a:defRPr/>
            </a:pPr>
            <a:endParaRPr lang="en-US" dirty="0" smtClean="0">
              <a:ea typeface="ＭＳ Ｐゴシック" charset="0"/>
            </a:endParaRPr>
          </a:p>
          <a:p>
            <a:pPr defTabSz="931774">
              <a:defRPr/>
            </a:pPr>
            <a:endParaRPr lang="en-US" dirty="0" smtClean="0">
              <a:ea typeface="ＭＳ Ｐゴシック" charset="0"/>
            </a:endParaRPr>
          </a:p>
          <a:p>
            <a:pPr defTabSz="931774">
              <a:defRPr/>
            </a:pP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22</a:t>
            </a:fld>
            <a:endParaRPr lang="en-US" dirty="0"/>
          </a:p>
        </p:txBody>
      </p:sp>
    </p:spTree>
    <p:extLst>
      <p:ext uri="{BB962C8B-B14F-4D97-AF65-F5344CB8AC3E}">
        <p14:creationId xmlns:p14="http://schemas.microsoft.com/office/powerpoint/2010/main" val="3007683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NCDPI recognizes the importance of focusing on the whole child.  Therefore, during the 2015-2016 school year, materials for other areas of development will also be available for use as determined by the district, school, and classroom teacher (</a:t>
            </a:r>
            <a:r>
              <a:rPr lang="en-US" i="1" dirty="0"/>
              <a:t>Emotional Literacy, Engagement in Self-Selected Activities, Fine Motor, Following Directions, Letter Naming, &amp; Mid-Line Motor Development</a:t>
            </a:r>
            <a:r>
              <a:rPr lang="en-US" dirty="0"/>
              <a:t>). </a:t>
            </a:r>
          </a:p>
          <a:p>
            <a:pPr defTabSz="931774">
              <a:defRPr/>
            </a:pPr>
            <a:endParaRPr lang="en-US" dirty="0"/>
          </a:p>
          <a:p>
            <a:pPr defTabSz="931774">
              <a:defRPr/>
            </a:pPr>
            <a:r>
              <a:rPr lang="en-US" dirty="0"/>
              <a:t>Districts, schools, and teachers are encouraged to explore and become familiar with the other constructs during the 2015-16 school year so they will be well-prepared for 2016-17, when Kindergarten teachers will be required to address all highlighted constructs.</a:t>
            </a:r>
          </a:p>
        </p:txBody>
      </p:sp>
      <p:sp>
        <p:nvSpPr>
          <p:cNvPr id="4" name="Slide Number Placeholder 3"/>
          <p:cNvSpPr>
            <a:spLocks noGrp="1"/>
          </p:cNvSpPr>
          <p:nvPr>
            <p:ph type="sldNum" sz="quarter" idx="10"/>
          </p:nvPr>
        </p:nvSpPr>
        <p:spPr/>
        <p:txBody>
          <a:bodyPr/>
          <a:lstStyle/>
          <a:p>
            <a:fld id="{D7628F3A-8070-4DAF-96AB-A05FAB86D35E}" type="slidenum">
              <a:rPr lang="en-US" smtClean="0"/>
              <a:t>23</a:t>
            </a:fld>
            <a:endParaRPr lang="en-US" dirty="0"/>
          </a:p>
        </p:txBody>
      </p:sp>
    </p:spTree>
    <p:extLst>
      <p:ext uri="{BB962C8B-B14F-4D97-AF65-F5344CB8AC3E}">
        <p14:creationId xmlns:p14="http://schemas.microsoft.com/office/powerpoint/2010/main" val="3619238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itchFamily="34" charset="0"/>
                <a:ea typeface="ＭＳ Ｐゴシック" pitchFamily="34" charset="-128"/>
              </a:rPr>
              <a:t>In Kim’s classroom within 15 minutes during center time, evidence of student learning was gathered for all domains of learning for several students.</a:t>
            </a:r>
          </a:p>
          <a:p>
            <a:r>
              <a:rPr lang="en-US" altLang="en-US" smtClean="0">
                <a:latin typeface="Arial" pitchFamily="34" charset="0"/>
                <a:ea typeface="ＭＳ Ｐゴシック" pitchFamily="34" charset="-128"/>
              </a:rPr>
              <a:t>Once the evidence is gathered…we can interpret it using the construct progression. Object counting</a:t>
            </a:r>
          </a:p>
        </p:txBody>
      </p:sp>
      <p:sp>
        <p:nvSpPr>
          <p:cNvPr id="768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4801" indent="-286462">
              <a:defRPr sz="2400">
                <a:solidFill>
                  <a:schemeClr val="tx1"/>
                </a:solidFill>
                <a:latin typeface="Arial" pitchFamily="34" charset="0"/>
                <a:ea typeface="ＭＳ Ｐゴシック" pitchFamily="34" charset="-128"/>
              </a:defRPr>
            </a:lvl2pPr>
            <a:lvl3pPr marL="1145848" indent="-229170">
              <a:defRPr sz="2400">
                <a:solidFill>
                  <a:schemeClr val="tx1"/>
                </a:solidFill>
                <a:latin typeface="Arial" pitchFamily="34" charset="0"/>
                <a:ea typeface="ＭＳ Ｐゴシック" pitchFamily="34" charset="-128"/>
              </a:defRPr>
            </a:lvl3pPr>
            <a:lvl4pPr marL="1604188" indent="-229170">
              <a:defRPr sz="2400">
                <a:solidFill>
                  <a:schemeClr val="tx1"/>
                </a:solidFill>
                <a:latin typeface="Arial" pitchFamily="34" charset="0"/>
                <a:ea typeface="ＭＳ Ｐゴシック" pitchFamily="34" charset="-128"/>
              </a:defRPr>
            </a:lvl4pPr>
            <a:lvl5pPr marL="2062527" indent="-229170">
              <a:defRPr sz="2400">
                <a:solidFill>
                  <a:schemeClr val="tx1"/>
                </a:solidFill>
                <a:latin typeface="Arial" pitchFamily="34" charset="0"/>
                <a:ea typeface="ＭＳ Ｐゴシック" pitchFamily="34" charset="-128"/>
              </a:defRPr>
            </a:lvl5pPr>
            <a:lvl6pPr marL="252086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920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3754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9588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D3178035-EB14-491E-A644-B4DCE6A3F449}" type="slidenum">
              <a:rPr lang="en-US" altLang="en-US" sz="1200">
                <a:solidFill>
                  <a:prstClr val="black"/>
                </a:solidFill>
              </a:rPr>
              <a:pPr/>
              <a:t>25</a:t>
            </a:fld>
            <a:endParaRPr lang="en-US" altLang="en-US" sz="120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78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itchFamily="34" charset="0"/>
                <a:ea typeface="ＭＳ Ｐゴシック" pitchFamily="34" charset="-128"/>
              </a:rPr>
              <a:t>Let’s continue to practice with this sample. Object Counting</a:t>
            </a:r>
          </a:p>
        </p:txBody>
      </p:sp>
      <p:sp>
        <p:nvSpPr>
          <p:cNvPr id="78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4801" indent="-286462">
              <a:defRPr sz="2400">
                <a:solidFill>
                  <a:schemeClr val="tx1"/>
                </a:solidFill>
                <a:latin typeface="Arial" pitchFamily="34" charset="0"/>
                <a:ea typeface="ＭＳ Ｐゴシック" pitchFamily="34" charset="-128"/>
              </a:defRPr>
            </a:lvl2pPr>
            <a:lvl3pPr marL="1145848" indent="-229170">
              <a:defRPr sz="2400">
                <a:solidFill>
                  <a:schemeClr val="tx1"/>
                </a:solidFill>
                <a:latin typeface="Arial" pitchFamily="34" charset="0"/>
                <a:ea typeface="ＭＳ Ｐゴシック" pitchFamily="34" charset="-128"/>
              </a:defRPr>
            </a:lvl3pPr>
            <a:lvl4pPr marL="1604188" indent="-229170">
              <a:defRPr sz="2400">
                <a:solidFill>
                  <a:schemeClr val="tx1"/>
                </a:solidFill>
                <a:latin typeface="Arial" pitchFamily="34" charset="0"/>
                <a:ea typeface="ＭＳ Ｐゴシック" pitchFamily="34" charset="-128"/>
              </a:defRPr>
            </a:lvl4pPr>
            <a:lvl5pPr marL="2062527" indent="-229170">
              <a:defRPr sz="2400">
                <a:solidFill>
                  <a:schemeClr val="tx1"/>
                </a:solidFill>
                <a:latin typeface="Arial" pitchFamily="34" charset="0"/>
                <a:ea typeface="ＭＳ Ｐゴシック" pitchFamily="34" charset="-128"/>
              </a:defRPr>
            </a:lvl5pPr>
            <a:lvl6pPr marL="252086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920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3754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9588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7DF7319F-7150-4217-B601-455CF051D192}" type="slidenum">
              <a:rPr lang="en-US" altLang="en-US" sz="1200">
                <a:solidFill>
                  <a:prstClr val="black"/>
                </a:solidFill>
              </a:rPr>
              <a:pPr/>
              <a:t>26</a:t>
            </a:fld>
            <a:endParaRPr lang="en-US" altLang="en-US" sz="120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itchFamily="34" charset="0"/>
              <a:ea typeface="ＭＳ Ｐゴシック" pitchFamily="34" charset="-128"/>
            </a:endParaRPr>
          </a:p>
        </p:txBody>
      </p:sp>
      <p:sp>
        <p:nvSpPr>
          <p:cNvPr id="77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4801" indent="-286462">
              <a:defRPr sz="2400">
                <a:solidFill>
                  <a:schemeClr val="tx1"/>
                </a:solidFill>
                <a:latin typeface="Arial" pitchFamily="34" charset="0"/>
                <a:ea typeface="ＭＳ Ｐゴシック" pitchFamily="34" charset="-128"/>
              </a:defRPr>
            </a:lvl2pPr>
            <a:lvl3pPr marL="1145848" indent="-229170">
              <a:defRPr sz="2400">
                <a:solidFill>
                  <a:schemeClr val="tx1"/>
                </a:solidFill>
                <a:latin typeface="Arial" pitchFamily="34" charset="0"/>
                <a:ea typeface="ＭＳ Ｐゴシック" pitchFamily="34" charset="-128"/>
              </a:defRPr>
            </a:lvl3pPr>
            <a:lvl4pPr marL="1604188" indent="-229170">
              <a:defRPr sz="2400">
                <a:solidFill>
                  <a:schemeClr val="tx1"/>
                </a:solidFill>
                <a:latin typeface="Arial" pitchFamily="34" charset="0"/>
                <a:ea typeface="ＭＳ Ｐゴシック" pitchFamily="34" charset="-128"/>
              </a:defRPr>
            </a:lvl4pPr>
            <a:lvl5pPr marL="2062527" indent="-229170">
              <a:defRPr sz="2400">
                <a:solidFill>
                  <a:schemeClr val="tx1"/>
                </a:solidFill>
                <a:latin typeface="Arial" pitchFamily="34" charset="0"/>
                <a:ea typeface="ＭＳ Ｐゴシック" pitchFamily="34" charset="-128"/>
              </a:defRPr>
            </a:lvl5pPr>
            <a:lvl6pPr marL="252086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920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3754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9588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47EA968F-32DF-47A2-9C48-F31E7A428A62}" type="slidenum">
              <a:rPr lang="en-US" altLang="en-US" sz="1200">
                <a:solidFill>
                  <a:prstClr val="black"/>
                </a:solidFill>
              </a:rPr>
              <a:pPr/>
              <a:t>27</a:t>
            </a:fld>
            <a:endParaRPr lang="en-US" altLang="en-US" sz="120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latin typeface="+mn-lt"/>
                <a:ea typeface="+mn-ea"/>
                <a:cs typeface="+mn-cs"/>
              </a:rPr>
              <a:t>For many of us we know and understand what formative assessment is – the bold words are key to the process. It is not a stop teaching to test process. It is a process that teachers and students use together to inform instruction. We use this process during teachable moments and as part of the instructional process. For example, we notice a student holding a book upside-down, that immediately informs how we are going to work with that student. </a:t>
            </a:r>
          </a:p>
          <a:p>
            <a:pPr>
              <a:defRPr/>
            </a:pPr>
            <a:endParaRPr lang="en-US" dirty="0" smtClean="0">
              <a:latin typeface="+mn-lt"/>
              <a:ea typeface="+mn-ea"/>
              <a:cs typeface="+mn-cs"/>
            </a:endParaRPr>
          </a:p>
          <a:p>
            <a:pPr>
              <a:defRPr/>
            </a:pPr>
            <a:r>
              <a:rPr lang="en-US" dirty="0" smtClean="0">
                <a:latin typeface="+mn-lt"/>
                <a:ea typeface="+mn-ea"/>
                <a:cs typeface="+mn-cs"/>
              </a:rPr>
              <a:t>If I observe a student in literacy center and I notice her pointing to the page with the words as she is pretending to read to her friends, I use this evidence to plan for small group work the next day. </a:t>
            </a:r>
          </a:p>
        </p:txBody>
      </p:sp>
      <p:sp>
        <p:nvSpPr>
          <p:cNvPr id="2078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54350" indent="-288054">
              <a:defRPr sz="2400">
                <a:solidFill>
                  <a:schemeClr val="tx1"/>
                </a:solidFill>
                <a:latin typeface="Arial" pitchFamily="34" charset="0"/>
                <a:ea typeface="ＭＳ Ｐゴシック" pitchFamily="34" charset="-128"/>
              </a:defRPr>
            </a:lvl2pPr>
            <a:lvl3pPr marL="1161763" indent="-230762">
              <a:defRPr sz="2400">
                <a:solidFill>
                  <a:schemeClr val="tx1"/>
                </a:solidFill>
                <a:latin typeface="Arial" pitchFamily="34" charset="0"/>
                <a:ea typeface="ＭＳ Ｐゴシック" pitchFamily="34" charset="-128"/>
              </a:defRPr>
            </a:lvl3pPr>
            <a:lvl4pPr marL="1628060" indent="-230762">
              <a:defRPr sz="2400">
                <a:solidFill>
                  <a:schemeClr val="tx1"/>
                </a:solidFill>
                <a:latin typeface="Arial" pitchFamily="34" charset="0"/>
                <a:ea typeface="ＭＳ Ｐゴシック" pitchFamily="34" charset="-128"/>
              </a:defRPr>
            </a:lvl4pPr>
            <a:lvl5pPr marL="2094357" indent="-230762">
              <a:defRPr sz="2400">
                <a:solidFill>
                  <a:schemeClr val="tx1"/>
                </a:solidFill>
                <a:latin typeface="Arial" pitchFamily="34" charset="0"/>
                <a:ea typeface="ＭＳ Ｐゴシック" pitchFamily="34" charset="-128"/>
              </a:defRPr>
            </a:lvl5pPr>
            <a:lvl6pPr marL="2552696" indent="-230762"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011035" indent="-230762"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69375" indent="-230762"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927714" indent="-230762"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6DABF4B-6D8B-4253-AF66-20CC347B22EF}" type="slidenum">
              <a:rPr lang="en-US" altLang="en-US" sz="1200">
                <a:solidFill>
                  <a:srgbClr val="000000"/>
                </a:solidFill>
              </a:rPr>
              <a:pPr/>
              <a:t>4</a:t>
            </a:fld>
            <a:endParaRPr lang="en-US" altLang="en-US" sz="1200" dirty="0">
              <a:solidFill>
                <a:srgbClr val="00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itchFamily="34" charset="0"/>
                <a:ea typeface="ＭＳ Ｐゴシック" pitchFamily="34" charset="-128"/>
              </a:rPr>
              <a:t>Let’s continue to practice. </a:t>
            </a:r>
          </a:p>
        </p:txBody>
      </p:sp>
      <p:sp>
        <p:nvSpPr>
          <p:cNvPr id="798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4801" indent="-286462">
              <a:defRPr sz="2400">
                <a:solidFill>
                  <a:schemeClr val="tx1"/>
                </a:solidFill>
                <a:latin typeface="Arial" pitchFamily="34" charset="0"/>
                <a:ea typeface="ＭＳ Ｐゴシック" pitchFamily="34" charset="-128"/>
              </a:defRPr>
            </a:lvl2pPr>
            <a:lvl3pPr marL="1145848" indent="-229170">
              <a:defRPr sz="2400">
                <a:solidFill>
                  <a:schemeClr val="tx1"/>
                </a:solidFill>
                <a:latin typeface="Arial" pitchFamily="34" charset="0"/>
                <a:ea typeface="ＭＳ Ｐゴシック" pitchFamily="34" charset="-128"/>
              </a:defRPr>
            </a:lvl3pPr>
            <a:lvl4pPr marL="1604188" indent="-229170">
              <a:defRPr sz="2400">
                <a:solidFill>
                  <a:schemeClr val="tx1"/>
                </a:solidFill>
                <a:latin typeface="Arial" pitchFamily="34" charset="0"/>
                <a:ea typeface="ＭＳ Ｐゴシック" pitchFamily="34" charset="-128"/>
              </a:defRPr>
            </a:lvl4pPr>
            <a:lvl5pPr marL="2062527" indent="-229170">
              <a:defRPr sz="2400">
                <a:solidFill>
                  <a:schemeClr val="tx1"/>
                </a:solidFill>
                <a:latin typeface="Arial" pitchFamily="34" charset="0"/>
                <a:ea typeface="ＭＳ Ｐゴシック" pitchFamily="34" charset="-128"/>
              </a:defRPr>
            </a:lvl5pPr>
            <a:lvl6pPr marL="252086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920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3754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9588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3FDABF92-F9B7-4BD6-B07B-D63002B893C7}" type="slidenum">
              <a:rPr lang="en-US" altLang="en-US" sz="1200">
                <a:solidFill>
                  <a:prstClr val="black"/>
                </a:solidFill>
              </a:rPr>
              <a:pPr/>
              <a:t>28</a:t>
            </a:fld>
            <a:endParaRPr lang="en-US" altLang="en-US" sz="120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latin typeface="Arial" pitchFamily="34" charset="0"/>
                <a:ea typeface="ＭＳ Ｐゴシック" pitchFamily="34" charset="-128"/>
              </a:rPr>
              <a:t>Briefly provide description and then examples </a:t>
            </a:r>
            <a:r>
              <a:rPr lang="en-US" altLang="en-US" b="1" dirty="0" smtClean="0">
                <a:latin typeface="Arial" pitchFamily="34" charset="0"/>
                <a:ea typeface="ＭＳ Ｐゴシック" pitchFamily="34" charset="-128"/>
              </a:rPr>
              <a:t>using the construct progression as a tool within the process of formative assessment </a:t>
            </a:r>
            <a:r>
              <a:rPr lang="en-US" altLang="en-US" dirty="0" smtClean="0">
                <a:latin typeface="Arial" pitchFamily="34" charset="0"/>
                <a:ea typeface="ＭＳ Ｐゴシック" pitchFamily="34" charset="-128"/>
              </a:rPr>
              <a:t>– with handout. </a:t>
            </a:r>
          </a:p>
          <a:p>
            <a:endParaRPr lang="en-US" altLang="en-US" dirty="0" smtClean="0">
              <a:latin typeface="Arial" pitchFamily="34" charset="0"/>
              <a:ea typeface="ＭＳ Ｐゴシック" pitchFamily="34" charset="-128"/>
            </a:endParaRPr>
          </a:p>
          <a:p>
            <a:r>
              <a:rPr lang="en-US" altLang="en-US" dirty="0" smtClean="0">
                <a:latin typeface="Arial" pitchFamily="34" charset="0"/>
                <a:ea typeface="ＭＳ Ｐゴシック" pitchFamily="34" charset="-128"/>
              </a:rPr>
              <a:t>Let’s use the example from earlier where we noticed a student in the literacy center point to the words rather than the picture when pretend reading to her friends. This is </a:t>
            </a:r>
            <a:r>
              <a:rPr lang="en-US" altLang="en-US" u="sng" dirty="0" smtClean="0">
                <a:latin typeface="Arial" pitchFamily="34" charset="0"/>
                <a:ea typeface="ＭＳ Ｐゴシック" pitchFamily="34" charset="-128"/>
              </a:rPr>
              <a:t>eliciting evidence of learning</a:t>
            </a:r>
            <a:r>
              <a:rPr lang="en-US" altLang="en-US" dirty="0" smtClean="0">
                <a:latin typeface="Arial" pitchFamily="34" charset="0"/>
                <a:ea typeface="ＭＳ Ｐゴシック" pitchFamily="34" charset="-128"/>
              </a:rPr>
              <a:t>. Perhaps I took notes about this skill. What else could I have done to elicit evidence of student learning about print awareness? (picture, video, </a:t>
            </a:r>
            <a:r>
              <a:rPr lang="en-US" altLang="en-US" dirty="0" err="1" smtClean="0">
                <a:latin typeface="Arial" pitchFamily="34" charset="0"/>
                <a:ea typeface="ＭＳ Ｐゴシック" pitchFamily="34" charset="-128"/>
              </a:rPr>
              <a:t>etc</a:t>
            </a:r>
            <a:r>
              <a:rPr lang="en-US" altLang="en-US" dirty="0" smtClean="0">
                <a:latin typeface="Arial" pitchFamily="34" charset="0"/>
                <a:ea typeface="ＭＳ Ｐゴシック" pitchFamily="34" charset="-128"/>
              </a:rPr>
              <a:t>)</a:t>
            </a:r>
          </a:p>
          <a:p>
            <a:endParaRPr lang="en-US" altLang="en-US" dirty="0" smtClean="0">
              <a:latin typeface="Arial" pitchFamily="34" charset="0"/>
              <a:ea typeface="ＭＳ Ｐゴシック" pitchFamily="34" charset="-128"/>
            </a:endParaRPr>
          </a:p>
          <a:p>
            <a:r>
              <a:rPr lang="en-US" altLang="en-US" dirty="0" smtClean="0">
                <a:latin typeface="Arial" pitchFamily="34" charset="0"/>
                <a:ea typeface="ＭＳ Ｐゴシック" pitchFamily="34" charset="-128"/>
              </a:rPr>
              <a:t>Next, we </a:t>
            </a:r>
            <a:r>
              <a:rPr lang="en-US" altLang="en-US" u="sng" dirty="0" smtClean="0">
                <a:latin typeface="Arial" pitchFamily="34" charset="0"/>
                <a:ea typeface="ＭＳ Ｐゴシック" pitchFamily="34" charset="-128"/>
              </a:rPr>
              <a:t>interpret the evidence </a:t>
            </a:r>
            <a:r>
              <a:rPr lang="en-US" altLang="en-US" dirty="0" smtClean="0">
                <a:latin typeface="Arial" pitchFamily="34" charset="0"/>
                <a:ea typeface="ＭＳ Ｐゴシック" pitchFamily="34" charset="-128"/>
              </a:rPr>
              <a:t>– let’s find the student’s learning status along the learning progression. This student’s current learning status is D based upon the evidence noted during literacy center.</a:t>
            </a:r>
          </a:p>
          <a:p>
            <a:endParaRPr lang="en-US" altLang="en-US" dirty="0" smtClean="0">
              <a:latin typeface="Arial" pitchFamily="34" charset="0"/>
              <a:ea typeface="ＭＳ Ｐゴシック" pitchFamily="34" charset="-128"/>
            </a:endParaRPr>
          </a:p>
          <a:p>
            <a:r>
              <a:rPr lang="en-US" altLang="en-US" dirty="0" smtClean="0">
                <a:latin typeface="Arial" pitchFamily="34" charset="0"/>
                <a:ea typeface="ＭＳ Ｐゴシック" pitchFamily="34" charset="-128"/>
              </a:rPr>
              <a:t>Then, we </a:t>
            </a:r>
            <a:r>
              <a:rPr lang="en-US" altLang="en-US" u="sng" dirty="0" smtClean="0">
                <a:latin typeface="Arial" pitchFamily="34" charset="0"/>
                <a:ea typeface="ＭＳ Ｐゴシック" pitchFamily="34" charset="-128"/>
              </a:rPr>
              <a:t>adapt/respond to learning needs </a:t>
            </a:r>
            <a:r>
              <a:rPr lang="en-US" altLang="en-US" dirty="0" smtClean="0">
                <a:latin typeface="Arial" pitchFamily="34" charset="0"/>
                <a:ea typeface="ＭＳ Ｐゴシック" pitchFamily="34" charset="-128"/>
              </a:rPr>
              <a:t>– during a small group, the teacher demonstrated where to begin reading on the page as she reads aloud to the group. Next, she asks the child to use a pointer (or her finger) to demonstrate with her book as well. This is intentional planning, prompting, probes, </a:t>
            </a:r>
            <a:r>
              <a:rPr lang="en-US" altLang="en-US" dirty="0" err="1" smtClean="0">
                <a:latin typeface="Arial" pitchFamily="34" charset="0"/>
                <a:ea typeface="ＭＳ Ｐゴシック" pitchFamily="34" charset="-128"/>
              </a:rPr>
              <a:t>etc</a:t>
            </a:r>
            <a:r>
              <a:rPr lang="en-US" altLang="en-US" dirty="0" smtClean="0">
                <a:latin typeface="Arial" pitchFamily="34" charset="0"/>
                <a:ea typeface="ＭＳ Ｐゴシック" pitchFamily="34" charset="-128"/>
              </a:rPr>
              <a:t> to respond and adapt to students’ current learning status. </a:t>
            </a:r>
          </a:p>
          <a:p>
            <a:endParaRPr lang="en-US" altLang="en-US" dirty="0" smtClean="0">
              <a:latin typeface="Arial" pitchFamily="34" charset="0"/>
              <a:ea typeface="ＭＳ Ｐゴシック" pitchFamily="34" charset="-128"/>
            </a:endParaRPr>
          </a:p>
          <a:p>
            <a:r>
              <a:rPr lang="en-US" altLang="en-US" u="sng" dirty="0" smtClean="0">
                <a:latin typeface="Arial" pitchFamily="34" charset="0"/>
                <a:ea typeface="ＭＳ Ｐゴシック" pitchFamily="34" charset="-128"/>
              </a:rPr>
              <a:t>Selecting learning targets </a:t>
            </a:r>
            <a:r>
              <a:rPr lang="en-US" altLang="en-US" dirty="0" smtClean="0">
                <a:latin typeface="Arial" pitchFamily="34" charset="0"/>
                <a:ea typeface="ＭＳ Ｐゴシック" pitchFamily="34" charset="-128"/>
              </a:rPr>
              <a:t>– using the construct progression, the teacher engages the student to set a learning target based upon the current learning status – level D. The learning target would be the next step – level E. </a:t>
            </a:r>
          </a:p>
          <a:p>
            <a:endParaRPr lang="en-US" altLang="en-US" dirty="0" smtClean="0">
              <a:latin typeface="Arial" pitchFamily="34" charset="0"/>
              <a:ea typeface="ＭＳ Ｐゴシック" pitchFamily="34" charset="-128"/>
            </a:endParaRPr>
          </a:p>
          <a:p>
            <a:r>
              <a:rPr lang="en-US" altLang="en-US" u="sng" dirty="0" smtClean="0">
                <a:latin typeface="Arial" pitchFamily="34" charset="0"/>
                <a:ea typeface="ＭＳ Ｐゴシック" pitchFamily="34" charset="-128"/>
              </a:rPr>
              <a:t>Developing criteria for success </a:t>
            </a:r>
            <a:r>
              <a:rPr lang="en-US" altLang="en-US" dirty="0" smtClean="0">
                <a:latin typeface="Arial" pitchFamily="34" charset="0"/>
                <a:ea typeface="ＭＳ Ｐゴシック" pitchFamily="34" charset="-128"/>
              </a:rPr>
              <a:t>– using the performance descriptors, the teacher provides clear examples of what success looks like for the learning target. For example, the teacher models and asks the child to demonstrate and prompts for the behavior. The teacher could also have illustrations at learning centers, student work samples posted for students to view, etc. </a:t>
            </a:r>
          </a:p>
          <a:p>
            <a:endParaRPr lang="en-US" altLang="en-US" dirty="0" smtClean="0">
              <a:latin typeface="Arial" pitchFamily="34" charset="0"/>
              <a:ea typeface="ＭＳ Ｐゴシック" pitchFamily="34" charset="-128"/>
            </a:endParaRP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4801" indent="-286462">
              <a:defRPr sz="2400">
                <a:solidFill>
                  <a:schemeClr val="tx1"/>
                </a:solidFill>
                <a:latin typeface="Arial" pitchFamily="34" charset="0"/>
                <a:ea typeface="ＭＳ Ｐゴシック" pitchFamily="34" charset="-128"/>
              </a:defRPr>
            </a:lvl2pPr>
            <a:lvl3pPr marL="1145848" indent="-229170">
              <a:defRPr sz="2400">
                <a:solidFill>
                  <a:schemeClr val="tx1"/>
                </a:solidFill>
                <a:latin typeface="Arial" pitchFamily="34" charset="0"/>
                <a:ea typeface="ＭＳ Ｐゴシック" pitchFamily="34" charset="-128"/>
              </a:defRPr>
            </a:lvl3pPr>
            <a:lvl4pPr marL="1604188" indent="-229170">
              <a:defRPr sz="2400">
                <a:solidFill>
                  <a:schemeClr val="tx1"/>
                </a:solidFill>
                <a:latin typeface="Arial" pitchFamily="34" charset="0"/>
                <a:ea typeface="ＭＳ Ｐゴシック" pitchFamily="34" charset="-128"/>
              </a:defRPr>
            </a:lvl4pPr>
            <a:lvl5pPr marL="2062527" indent="-229170">
              <a:defRPr sz="2400">
                <a:solidFill>
                  <a:schemeClr val="tx1"/>
                </a:solidFill>
                <a:latin typeface="Arial" pitchFamily="34" charset="0"/>
                <a:ea typeface="ＭＳ Ｐゴシック" pitchFamily="34" charset="-128"/>
              </a:defRPr>
            </a:lvl5pPr>
            <a:lvl6pPr marL="252086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920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3754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9588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97C3F8B8-6D72-4D06-B149-A5AA9EC939E6}" type="slidenum">
              <a:rPr lang="en-US" altLang="en-US" sz="1200">
                <a:solidFill>
                  <a:srgbClr val="000000"/>
                </a:solidFill>
              </a:rPr>
              <a:pPr/>
              <a:t>29</a:t>
            </a:fld>
            <a:endParaRPr lang="en-US" altLang="en-US" sz="1200">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Facilitator’s </a:t>
            </a:r>
            <a:r>
              <a:rPr lang="en-US" dirty="0" smtClean="0"/>
              <a:t>Guide (p.</a:t>
            </a:r>
            <a:r>
              <a:rPr lang="en-US" baseline="0" dirty="0" smtClean="0"/>
              <a:t> 41</a:t>
            </a:r>
            <a:r>
              <a:rPr lang="en-US" baseline="0" dirty="0" smtClean="0"/>
              <a:t>)</a:t>
            </a:r>
          </a:p>
          <a:p>
            <a:r>
              <a:rPr lang="en-US" dirty="0" smtClean="0"/>
              <a:t>http://www.livebinders.com/play/play?id=1606285</a:t>
            </a:r>
          </a:p>
          <a:p>
            <a:r>
              <a:rPr lang="en-US" dirty="0" smtClean="0"/>
              <a:t>Live Binder:</a:t>
            </a:r>
          </a:p>
          <a:p>
            <a:r>
              <a:rPr lang="en-US" dirty="0" smtClean="0"/>
              <a:t>Using Construct</a:t>
            </a:r>
            <a:r>
              <a:rPr lang="en-US" baseline="0" dirty="0" smtClean="0"/>
              <a:t> Progressions:  March 2015 </a:t>
            </a:r>
            <a:r>
              <a:rPr lang="en-US" baseline="0" dirty="0" smtClean="0">
                <a:sym typeface="Wingdings" pitchFamily="2" charset="2"/>
              </a:rPr>
              <a:t> Video Clips  Math Center Object Counting</a:t>
            </a: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30</a:t>
            </a:fld>
            <a:endParaRPr lang="en-US"/>
          </a:p>
        </p:txBody>
      </p:sp>
    </p:spTree>
    <p:extLst>
      <p:ext uri="{BB962C8B-B14F-4D97-AF65-F5344CB8AC3E}">
        <p14:creationId xmlns:p14="http://schemas.microsoft.com/office/powerpoint/2010/main" val="10413799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http://www.livebinders.com/play/play?id=1606285</a:t>
            </a:r>
          </a:p>
          <a:p>
            <a:r>
              <a:rPr lang="en-US" dirty="0" smtClean="0"/>
              <a:t>Live Binder:</a:t>
            </a:r>
          </a:p>
          <a:p>
            <a:r>
              <a:rPr lang="en-US" dirty="0" smtClean="0"/>
              <a:t>Using Construct</a:t>
            </a:r>
            <a:r>
              <a:rPr lang="en-US" baseline="0" dirty="0" smtClean="0"/>
              <a:t> Progressions:  March 2015 </a:t>
            </a:r>
            <a:r>
              <a:rPr lang="en-US" baseline="0" dirty="0" smtClean="0">
                <a:sym typeface="Wingdings" pitchFamily="2" charset="2"/>
              </a:rPr>
              <a:t> Video Clips  Morning Meeting Literacy Activity</a:t>
            </a:r>
            <a:endParaRPr lang="en-US" dirty="0" smtClean="0"/>
          </a:p>
          <a:p>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31</a:t>
            </a:fld>
            <a:endParaRPr lang="en-US"/>
          </a:p>
        </p:txBody>
      </p:sp>
    </p:spTree>
    <p:extLst>
      <p:ext uri="{BB962C8B-B14F-4D97-AF65-F5344CB8AC3E}">
        <p14:creationId xmlns:p14="http://schemas.microsoft.com/office/powerpoint/2010/main" val="23679892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ＭＳ Ｐゴシック" pitchFamily="34" charset="-128"/>
            </a:endParaRPr>
          </a:p>
        </p:txBody>
      </p:sp>
      <p:sp>
        <p:nvSpPr>
          <p:cNvPr id="716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4801" indent="-286462">
              <a:defRPr sz="2400">
                <a:solidFill>
                  <a:schemeClr val="tx1"/>
                </a:solidFill>
                <a:latin typeface="Arial" pitchFamily="34" charset="0"/>
                <a:ea typeface="ＭＳ Ｐゴシック" pitchFamily="34" charset="-128"/>
              </a:defRPr>
            </a:lvl2pPr>
            <a:lvl3pPr marL="1145848" indent="-229170">
              <a:defRPr sz="2400">
                <a:solidFill>
                  <a:schemeClr val="tx1"/>
                </a:solidFill>
                <a:latin typeface="Arial" pitchFamily="34" charset="0"/>
                <a:ea typeface="ＭＳ Ｐゴシック" pitchFamily="34" charset="-128"/>
              </a:defRPr>
            </a:lvl3pPr>
            <a:lvl4pPr marL="1604188" indent="-229170">
              <a:defRPr sz="2400">
                <a:solidFill>
                  <a:schemeClr val="tx1"/>
                </a:solidFill>
                <a:latin typeface="Arial" pitchFamily="34" charset="0"/>
                <a:ea typeface="ＭＳ Ｐゴシック" pitchFamily="34" charset="-128"/>
              </a:defRPr>
            </a:lvl4pPr>
            <a:lvl5pPr marL="2062527" indent="-229170">
              <a:defRPr sz="2400">
                <a:solidFill>
                  <a:schemeClr val="tx1"/>
                </a:solidFill>
                <a:latin typeface="Arial" pitchFamily="34" charset="0"/>
                <a:ea typeface="ＭＳ Ｐゴシック" pitchFamily="34" charset="-128"/>
              </a:defRPr>
            </a:lvl5pPr>
            <a:lvl6pPr marL="252086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920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3754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9588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938DB8DA-9658-4567-ADF3-D044A8AC6BBB}" type="slidenum">
              <a:rPr lang="en-US" altLang="en-US" sz="1200">
                <a:solidFill>
                  <a:prstClr val="black"/>
                </a:solidFill>
              </a:rPr>
              <a:pPr/>
              <a:t>32</a:t>
            </a:fld>
            <a:endParaRPr lang="en-US" altLang="en-US" sz="120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will use the reflection tool</a:t>
            </a:r>
            <a:r>
              <a:rPr lang="en-US" baseline="0" dirty="0" smtClean="0"/>
              <a:t> to evaluate and reflect on their own </a:t>
            </a:r>
            <a:r>
              <a:rPr lang="en-US" baseline="0" smtClean="0"/>
              <a:t>classroom practices.</a:t>
            </a:r>
            <a:endParaRPr lang="en-US"/>
          </a:p>
        </p:txBody>
      </p:sp>
      <p:sp>
        <p:nvSpPr>
          <p:cNvPr id="4" name="Slide Number Placeholder 3"/>
          <p:cNvSpPr>
            <a:spLocks noGrp="1"/>
          </p:cNvSpPr>
          <p:nvPr>
            <p:ph type="sldNum" sz="quarter" idx="10"/>
          </p:nvPr>
        </p:nvSpPr>
        <p:spPr/>
        <p:txBody>
          <a:bodyPr/>
          <a:lstStyle/>
          <a:p>
            <a:fld id="{D7628F3A-8070-4DAF-96AB-A05FAB86D35E}" type="slidenum">
              <a:rPr lang="en-US" smtClean="0"/>
              <a:t>33</a:t>
            </a:fld>
            <a:endParaRPr lang="en-US"/>
          </a:p>
        </p:txBody>
      </p:sp>
    </p:spTree>
    <p:extLst>
      <p:ext uri="{BB962C8B-B14F-4D97-AF65-F5344CB8AC3E}">
        <p14:creationId xmlns:p14="http://schemas.microsoft.com/office/powerpoint/2010/main" val="867810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Formative Assessment is an important component of NC’s Comprehensive Balanced Assessment System.  This system includes classroom assessments, interim/benchmark assessments, and statewide assessments that are aligned to state standards. Each component is important and should be valued for what it contributes.</a:t>
            </a:r>
          </a:p>
          <a:p>
            <a:pPr defTabSz="931774">
              <a:defRPr/>
            </a:pPr>
            <a:endParaRPr lang="en-US" dirty="0" smtClean="0"/>
          </a:p>
          <a:p>
            <a:pPr defTabSz="931774">
              <a:defRPr/>
            </a:pPr>
            <a:r>
              <a:rPr lang="en-US" dirty="0" smtClean="0"/>
              <a:t>Notice that Formative Assessment is the largest component</a:t>
            </a:r>
            <a:r>
              <a:rPr lang="en-US" baseline="0" dirty="0" smtClean="0"/>
              <a:t> of this system, and it is located</a:t>
            </a:r>
            <a:r>
              <a:rPr lang="en-US" dirty="0" smtClean="0"/>
              <a:t> at the base of this system indicating that is is the foundation of the assessment system.</a:t>
            </a:r>
            <a:r>
              <a:rPr lang="en-US" baseline="0" dirty="0" smtClean="0"/>
              <a:t>  Thus, formative assessment </a:t>
            </a:r>
            <a:r>
              <a:rPr lang="en-US" dirty="0" smtClean="0"/>
              <a:t>occurs more</a:t>
            </a:r>
            <a:r>
              <a:rPr lang="en-US" baseline="0" dirty="0" smtClean="0"/>
              <a:t> frequently than interim/benchmark and summative assessment. </a:t>
            </a:r>
          </a:p>
          <a:p>
            <a:pPr defTabSz="931774">
              <a:defRPr/>
            </a:pPr>
            <a:endParaRPr lang="en-US" dirty="0" smtClean="0"/>
          </a:p>
          <a:p>
            <a:pPr defTabSz="931774">
              <a:defRPr/>
            </a:pPr>
            <a:r>
              <a:rPr lang="en-US" dirty="0" smtClean="0"/>
              <a:t>For more information on NC</a:t>
            </a:r>
            <a:r>
              <a:rPr lang="en-US" baseline="0" dirty="0" smtClean="0"/>
              <a:t> Balanced Assessment System</a:t>
            </a:r>
            <a:r>
              <a:rPr lang="en-US" dirty="0" smtClean="0"/>
              <a:t>,</a:t>
            </a:r>
            <a:r>
              <a:rPr lang="en-US" baseline="0" dirty="0" smtClean="0"/>
              <a:t> visit: http://www.ncpublicschools.org/accountability/educators/vision/</a:t>
            </a:r>
          </a:p>
          <a:p>
            <a:pPr defTabSz="931774">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5</a:t>
            </a:fld>
            <a:endParaRPr lang="en-US" dirty="0"/>
          </a:p>
        </p:txBody>
      </p:sp>
    </p:spTree>
    <p:extLst>
      <p:ext uri="{BB962C8B-B14F-4D97-AF65-F5344CB8AC3E}">
        <p14:creationId xmlns:p14="http://schemas.microsoft.com/office/powerpoint/2010/main" val="6612550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15 minutes</a:t>
            </a: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6</a:t>
            </a:fld>
            <a:endParaRPr lang="en-US" dirty="0"/>
          </a:p>
        </p:txBody>
      </p:sp>
    </p:spTree>
    <p:extLst>
      <p:ext uri="{BB962C8B-B14F-4D97-AF65-F5344CB8AC3E}">
        <p14:creationId xmlns:p14="http://schemas.microsoft.com/office/powerpoint/2010/main" val="1386159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lide Image Placeholder 1"/>
          <p:cNvSpPr>
            <a:spLocks noGrp="1" noRot="1" noChangeAspect="1" noTextEdit="1"/>
          </p:cNvSpPr>
          <p:nvPr>
            <p:ph type="sldImg"/>
          </p:nvPr>
        </p:nvSpPr>
        <p:spPr>
          <a:ln/>
        </p:spPr>
      </p:sp>
      <p:sp>
        <p:nvSpPr>
          <p:cNvPr id="208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latin typeface="Arial" pitchFamily="34" charset="0"/>
                <a:ea typeface="ＭＳ Ｐゴシック" pitchFamily="34" charset="-128"/>
              </a:rPr>
              <a:t>Framework for FA practice profile – each of the Critical Components is part of the FA cycle</a:t>
            </a:r>
          </a:p>
          <a:p>
            <a:r>
              <a:rPr lang="en-US" altLang="en-US" dirty="0" smtClean="0">
                <a:latin typeface="Arial" pitchFamily="34" charset="0"/>
                <a:ea typeface="ＭＳ Ｐゴシック" pitchFamily="34" charset="-128"/>
              </a:rPr>
              <a:t>Briefly describe each and how if one is missing the loop is broken. Definitions are provided below and an example for walking through the process using the construct progression: Print awareness.</a:t>
            </a:r>
            <a:r>
              <a:rPr lang="en-US" altLang="en-US" baseline="0" dirty="0" smtClean="0">
                <a:latin typeface="Arial" pitchFamily="34" charset="0"/>
                <a:ea typeface="ＭＳ Ｐゴシック" pitchFamily="34" charset="-128"/>
              </a:rPr>
              <a:t> </a:t>
            </a:r>
            <a:r>
              <a:rPr lang="en-US" altLang="en-US" dirty="0" smtClean="0">
                <a:latin typeface="Arial" pitchFamily="34" charset="0"/>
                <a:ea typeface="ＭＳ Ｐゴシック" pitchFamily="34" charset="-128"/>
              </a:rPr>
              <a:t> </a:t>
            </a:r>
          </a:p>
          <a:p>
            <a:r>
              <a:rPr lang="en-US" altLang="en-US" b="1" dirty="0" smtClean="0">
                <a:latin typeface="Arial" pitchFamily="34" charset="0"/>
                <a:ea typeface="ＭＳ Ｐゴシック" pitchFamily="34" charset="-128"/>
              </a:rPr>
              <a:t>Definitions may help as you describe each one:</a:t>
            </a:r>
          </a:p>
          <a:p>
            <a:r>
              <a:rPr lang="en-US" altLang="en-US" b="1" dirty="0" smtClean="0">
                <a:latin typeface="Arial" pitchFamily="34" charset="0"/>
                <a:ea typeface="ＭＳ Ｐゴシック" pitchFamily="34" charset="-128"/>
              </a:rPr>
              <a:t>Selecting Learning Targets</a:t>
            </a:r>
            <a:r>
              <a:rPr lang="en-US" altLang="en-US" dirty="0" smtClean="0">
                <a:latin typeface="Arial" pitchFamily="34" charset="0"/>
                <a:ea typeface="ＭＳ Ｐゴシック" pitchFamily="34" charset="-128"/>
              </a:rPr>
              <a:t>: </a:t>
            </a:r>
            <a:r>
              <a:rPr lang="en-US" altLang="en-US" dirty="0" smtClean="0">
                <a:latin typeface="Arial" pitchFamily="34" charset="0"/>
                <a:ea typeface="Calibri" pitchFamily="34" charset="0"/>
                <a:cs typeface="Times New Roman" pitchFamily="18" charset="0"/>
              </a:rPr>
              <a:t>Teacher uses the current learning status and engages students in the development of learning targets. </a:t>
            </a:r>
          </a:p>
          <a:p>
            <a:r>
              <a:rPr lang="en-US" altLang="en-US" b="1" dirty="0" smtClean="0">
                <a:latin typeface="Arial" pitchFamily="34" charset="0"/>
                <a:ea typeface="ＭＳ Ｐゴシック" pitchFamily="34" charset="-128"/>
              </a:rPr>
              <a:t>Developing Criteria for Success</a:t>
            </a:r>
            <a:r>
              <a:rPr lang="en-US" altLang="en-US" dirty="0" smtClean="0">
                <a:latin typeface="Arial" pitchFamily="34" charset="0"/>
                <a:ea typeface="ＭＳ Ｐゴシック" pitchFamily="34" charset="-128"/>
              </a:rPr>
              <a:t>: </a:t>
            </a:r>
            <a:r>
              <a:rPr lang="en-US" altLang="en-US" dirty="0" smtClean="0">
                <a:latin typeface="Calibri" pitchFamily="34" charset="0"/>
                <a:ea typeface="ＭＳ Ｐゴシック" pitchFamily="34" charset="-128"/>
              </a:rPr>
              <a:t>Teacher uses the learning targets and specific performance descriptors to identify the criteria for success for students.</a:t>
            </a:r>
            <a:endParaRPr lang="en-US" altLang="en-US" dirty="0" smtClean="0">
              <a:latin typeface="Arial" pitchFamily="34" charset="0"/>
              <a:ea typeface="ＭＳ Ｐゴシック" pitchFamily="34" charset="-128"/>
            </a:endParaRPr>
          </a:p>
          <a:p>
            <a:r>
              <a:rPr lang="en-US" altLang="en-US" b="1" dirty="0" smtClean="0">
                <a:latin typeface="Arial" pitchFamily="34" charset="0"/>
                <a:ea typeface="ＭＳ Ｐゴシック" pitchFamily="34" charset="-128"/>
              </a:rPr>
              <a:t>Eliciting Evidence of Learning</a:t>
            </a:r>
            <a:r>
              <a:rPr lang="en-US" altLang="en-US" dirty="0" smtClean="0">
                <a:latin typeface="Arial" pitchFamily="34" charset="0"/>
                <a:ea typeface="ＭＳ Ｐゴシック" pitchFamily="34" charset="-128"/>
              </a:rPr>
              <a:t>: </a:t>
            </a:r>
            <a:r>
              <a:rPr lang="en-US" altLang="en-US" dirty="0" smtClean="0">
                <a:latin typeface="Calibri" pitchFamily="34" charset="0"/>
                <a:ea typeface="ＭＳ Ｐゴシック" pitchFamily="34" charset="-128"/>
              </a:rPr>
              <a:t>Teacher consistently uses planned, multiple, ongoing assessment means aligned with learning targets and criteria for success while instruction is occurring and learning is underway.</a:t>
            </a:r>
          </a:p>
          <a:p>
            <a:r>
              <a:rPr lang="en-US" altLang="en-US" b="1" dirty="0" smtClean="0">
                <a:latin typeface="Arial" pitchFamily="34" charset="0"/>
                <a:ea typeface="ＭＳ Ｐゴシック" pitchFamily="34" charset="-128"/>
              </a:rPr>
              <a:t>Interpreting the Evidence</a:t>
            </a:r>
            <a:r>
              <a:rPr lang="en-US" altLang="en-US" dirty="0" smtClean="0">
                <a:latin typeface="Arial" pitchFamily="34" charset="0"/>
                <a:ea typeface="ＭＳ Ｐゴシック" pitchFamily="34" charset="-128"/>
              </a:rPr>
              <a:t>: </a:t>
            </a:r>
            <a:r>
              <a:rPr lang="en-US" altLang="en-US" dirty="0" smtClean="0">
                <a:latin typeface="Calibri" pitchFamily="34" charset="0"/>
                <a:ea typeface="ＭＳ Ｐゴシック" pitchFamily="34" charset="-128"/>
              </a:rPr>
              <a:t>Teacher accurately interprets evidence generated from the use of multiple, ongoing assessment means and locates students’ current learning status along the construct progressions for all five domains of learning and development. </a:t>
            </a:r>
          </a:p>
          <a:p>
            <a:r>
              <a:rPr lang="en-US" altLang="en-US" b="1" dirty="0" smtClean="0">
                <a:latin typeface="Arial" pitchFamily="34" charset="0"/>
                <a:ea typeface="ＭＳ Ｐゴシック" pitchFamily="34" charset="-128"/>
              </a:rPr>
              <a:t>Adapting/Responding to Learning Needs</a:t>
            </a:r>
            <a:r>
              <a:rPr lang="en-US" altLang="en-US" dirty="0" smtClean="0">
                <a:latin typeface="Arial" pitchFamily="34" charset="0"/>
                <a:ea typeface="ＭＳ Ｐゴシック" pitchFamily="34" charset="-128"/>
              </a:rPr>
              <a:t>: </a:t>
            </a:r>
            <a:r>
              <a:rPr lang="en-US" altLang="en-US" dirty="0" smtClean="0">
                <a:latin typeface="Calibri" pitchFamily="34" charset="0"/>
                <a:ea typeface="ＭＳ Ｐゴシック" pitchFamily="34" charset="-128"/>
              </a:rPr>
              <a:t>Teacher consistently makes quick adjustments to instruction based on the interpretation of evidence in-the-moment and/or within an instructional sequence (1-2 lessons) and provides descriptive feedback to students that is not graded or evaluative and aligns with the criteria for success. </a:t>
            </a:r>
          </a:p>
          <a:p>
            <a:endParaRPr lang="en-US" altLang="en-US" dirty="0" smtClean="0">
              <a:latin typeface="Arial" pitchFamily="34" charset="0"/>
              <a:ea typeface="ＭＳ Ｐゴシック" pitchFamily="34" charset="-128"/>
            </a:endParaRPr>
          </a:p>
        </p:txBody>
      </p:sp>
      <p:sp>
        <p:nvSpPr>
          <p:cNvPr id="2089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4801" indent="-286462">
              <a:defRPr sz="2400">
                <a:solidFill>
                  <a:schemeClr val="tx1"/>
                </a:solidFill>
                <a:latin typeface="Arial" pitchFamily="34" charset="0"/>
                <a:ea typeface="ＭＳ Ｐゴシック" pitchFamily="34" charset="-128"/>
              </a:defRPr>
            </a:lvl2pPr>
            <a:lvl3pPr marL="1145848" indent="-229170">
              <a:defRPr sz="2400">
                <a:solidFill>
                  <a:schemeClr val="tx1"/>
                </a:solidFill>
                <a:latin typeface="Arial" pitchFamily="34" charset="0"/>
                <a:ea typeface="ＭＳ Ｐゴシック" pitchFamily="34" charset="-128"/>
              </a:defRPr>
            </a:lvl3pPr>
            <a:lvl4pPr marL="1604188" indent="-229170">
              <a:defRPr sz="2400">
                <a:solidFill>
                  <a:schemeClr val="tx1"/>
                </a:solidFill>
                <a:latin typeface="Arial" pitchFamily="34" charset="0"/>
                <a:ea typeface="ＭＳ Ｐゴシック" pitchFamily="34" charset="-128"/>
              </a:defRPr>
            </a:lvl4pPr>
            <a:lvl5pPr marL="2062527" indent="-229170">
              <a:defRPr sz="2400">
                <a:solidFill>
                  <a:schemeClr val="tx1"/>
                </a:solidFill>
                <a:latin typeface="Arial" pitchFamily="34" charset="0"/>
                <a:ea typeface="ＭＳ Ｐゴシック" pitchFamily="34" charset="-128"/>
              </a:defRPr>
            </a:lvl5pPr>
            <a:lvl6pPr marL="252086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920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3754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95886" indent="-22917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1D8BA63-D2CA-433A-B2B8-61D366E2CFF4}" type="slidenum">
              <a:rPr lang="en-US" altLang="en-US" sz="1200">
                <a:solidFill>
                  <a:srgbClr val="000000"/>
                </a:solidFill>
              </a:rPr>
              <a:pPr/>
              <a:t>7</a:t>
            </a:fld>
            <a:endParaRPr lang="en-US" altLang="en-US" sz="1200" dirty="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13</a:t>
            </a:fld>
            <a:endParaRPr lang="en-US" dirty="0"/>
          </a:p>
        </p:txBody>
      </p:sp>
    </p:spTree>
    <p:extLst>
      <p:ext uri="{BB962C8B-B14F-4D97-AF65-F5344CB8AC3E}">
        <p14:creationId xmlns:p14="http://schemas.microsoft.com/office/powerpoint/2010/main" val="32978447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The K-3 Formative Assessment Process focuses on the whole child.  This means that it includes attention to areas beyond those typically assessed (e.g., mathematics and literacy). We know that each area of development impacts other developmental areas.</a:t>
            </a:r>
            <a:r>
              <a:rPr lang="en-US" b="0" dirty="0" smtClean="0">
                <a:effectLst/>
              </a:rPr>
              <a:t> For example,</a:t>
            </a:r>
            <a:r>
              <a:rPr lang="en-US" b="0" baseline="0" dirty="0" smtClean="0">
                <a:effectLst/>
              </a:rPr>
              <a:t> if a child does not feel well, he or she may not approach a new task with vigor and interest or remember the two-step directions that were given.  Therefore, when we think about and plan for children’s learning and development, we need to consider the whole child.</a:t>
            </a:r>
            <a:endParaRPr lang="en-US" b="0" dirty="0"/>
          </a:p>
        </p:txBody>
      </p:sp>
      <p:sp>
        <p:nvSpPr>
          <p:cNvPr id="4" name="Slide Number Placeholder 3"/>
          <p:cNvSpPr>
            <a:spLocks noGrp="1"/>
          </p:cNvSpPr>
          <p:nvPr>
            <p:ph type="sldNum" sz="quarter" idx="10"/>
          </p:nvPr>
        </p:nvSpPr>
        <p:spPr/>
        <p:txBody>
          <a:bodyPr/>
          <a:lstStyle/>
          <a:p>
            <a:fld id="{D7628F3A-8070-4DAF-96AB-A05FAB86D35E}" type="slidenum">
              <a:rPr lang="en-US" smtClean="0"/>
              <a:t>14</a:t>
            </a:fld>
            <a:endParaRPr lang="en-US" dirty="0"/>
          </a:p>
        </p:txBody>
      </p:sp>
    </p:spTree>
    <p:extLst>
      <p:ext uri="{BB962C8B-B14F-4D97-AF65-F5344CB8AC3E}">
        <p14:creationId xmlns:p14="http://schemas.microsoft.com/office/powerpoint/2010/main" val="802300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auto">
              <a:defRPr/>
            </a:pPr>
            <a:r>
              <a:rPr lang="en-US" dirty="0" smtClean="0"/>
              <a:t>The </a:t>
            </a:r>
            <a:r>
              <a:rPr lang="en-US" i="1" dirty="0" smtClean="0"/>
              <a:t>K-3 Formative Assessment Process </a:t>
            </a:r>
            <a:r>
              <a:rPr lang="en-US" dirty="0" smtClean="0"/>
              <a:t>was developed in accordance to the definition of</a:t>
            </a:r>
            <a:r>
              <a:rPr lang="en-US" baseline="0" dirty="0" smtClean="0"/>
              <a:t> formative assessment, as adopted by NCDPI: </a:t>
            </a:r>
            <a:r>
              <a:rPr lang="en-US" sz="2600" i="1" dirty="0">
                <a:solidFill>
                  <a:prstClr val="black"/>
                </a:solidFill>
              </a:rPr>
              <a:t>Formative Assessment is a </a:t>
            </a:r>
            <a:r>
              <a:rPr lang="en-US" sz="2600" b="1" i="1" dirty="0">
                <a:solidFill>
                  <a:prstClr val="black"/>
                </a:solidFill>
              </a:rPr>
              <a:t>process </a:t>
            </a:r>
            <a:r>
              <a:rPr lang="en-US" sz="2600" i="1" dirty="0">
                <a:solidFill>
                  <a:prstClr val="black"/>
                </a:solidFill>
              </a:rPr>
              <a:t>used by teachers and students </a:t>
            </a:r>
            <a:r>
              <a:rPr lang="en-US" sz="2600" b="1" i="1" dirty="0">
                <a:solidFill>
                  <a:prstClr val="black"/>
                </a:solidFill>
              </a:rPr>
              <a:t>during instruction</a:t>
            </a:r>
            <a:r>
              <a:rPr lang="en-US" sz="2600" i="1" dirty="0">
                <a:solidFill>
                  <a:prstClr val="black"/>
                </a:solidFill>
              </a:rPr>
              <a:t> that provides feedback to </a:t>
            </a:r>
            <a:r>
              <a:rPr lang="en-US" sz="2600" b="1" i="1" dirty="0">
                <a:solidFill>
                  <a:prstClr val="black"/>
                </a:solidFill>
              </a:rPr>
              <a:t>adjust ongoing teaching and learning </a:t>
            </a:r>
            <a:r>
              <a:rPr lang="en-US" sz="2600" i="1" dirty="0">
                <a:solidFill>
                  <a:prstClr val="black"/>
                </a:solidFill>
              </a:rPr>
              <a:t>to help students improve their achievement of intended instructional outcomes.  AERA/APA/NCME, 2014; </a:t>
            </a:r>
            <a:r>
              <a:rPr lang="en-US" sz="2400" dirty="0">
                <a:solidFill>
                  <a:prstClr val="black"/>
                </a:solidFill>
              </a:rPr>
              <a:t>CCSSO, 2006</a:t>
            </a:r>
          </a:p>
          <a:p>
            <a:pPr fontAlgn="auto">
              <a:defRPr/>
            </a:pPr>
            <a:endParaRPr lang="en-US" sz="2400" dirty="0">
              <a:solidFill>
                <a:prstClr val="black"/>
              </a:solidFill>
            </a:endParaRPr>
          </a:p>
          <a:p>
            <a:pPr fontAlgn="auto">
              <a:defRPr/>
            </a:pPr>
            <a:r>
              <a:rPr lang="en-US" sz="2400" dirty="0">
                <a:solidFill>
                  <a:prstClr val="black"/>
                </a:solidFill>
              </a:rPr>
              <a:t>This process is intended to be a part of instruction and not something that takes time away from instruction.</a:t>
            </a:r>
          </a:p>
        </p:txBody>
      </p:sp>
      <p:sp>
        <p:nvSpPr>
          <p:cNvPr id="4" name="Slide Number Placeholder 3"/>
          <p:cNvSpPr>
            <a:spLocks noGrp="1"/>
          </p:cNvSpPr>
          <p:nvPr>
            <p:ph type="sldNum" sz="quarter" idx="10"/>
          </p:nvPr>
        </p:nvSpPr>
        <p:spPr/>
        <p:txBody>
          <a:bodyPr/>
          <a:lstStyle/>
          <a:p>
            <a:fld id="{D7628F3A-8070-4DAF-96AB-A05FAB86D35E}" type="slidenum">
              <a:rPr lang="en-US" smtClean="0"/>
              <a:t>15</a:t>
            </a:fld>
            <a:endParaRPr lang="en-US" dirty="0"/>
          </a:p>
        </p:txBody>
      </p:sp>
    </p:spTree>
    <p:extLst>
      <p:ext uri="{BB962C8B-B14F-4D97-AF65-F5344CB8AC3E}">
        <p14:creationId xmlns:p14="http://schemas.microsoft.com/office/powerpoint/2010/main" val="1036843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Throughout the day, the teacher facilitates learning experiences.  While children are working on assigned activities</a:t>
            </a:r>
            <a:r>
              <a:rPr lang="en-US" baseline="0" dirty="0" smtClean="0"/>
              <a:t> by the teacher and self-selected activities chosen by the students, the teacher is able to learn about the students by what they make, do, say or write.  Therefore, teachers learn about their students by observing, asking probing questions, listening to what children are saying, and examining student work.  This occurs as the teacher is teaching and the student is learning.  </a:t>
            </a: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16</a:t>
            </a:fld>
            <a:endParaRPr lang="en-US" dirty="0"/>
          </a:p>
        </p:txBody>
      </p:sp>
    </p:spTree>
    <p:extLst>
      <p:ext uri="{BB962C8B-B14F-4D97-AF65-F5344CB8AC3E}">
        <p14:creationId xmlns:p14="http://schemas.microsoft.com/office/powerpoint/2010/main" val="58993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0B56B40-10D1-4747-AA86-1839695772B8}"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248030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A3C8650-00DD-4E91-8A94-F9246EDC2403}"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2419681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DD87F4B-F5B2-4A8F-9087-C25FF9E734B6}"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089919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7975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51655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19151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5822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786281"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377766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290428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40315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defTabSz="912813">
                <a:defRPr sz="2400">
                  <a:solidFill>
                    <a:schemeClr val="tx1"/>
                  </a:solidFill>
                  <a:latin typeface="Arial" pitchFamily="34" charset="0"/>
                  <a:ea typeface="ＭＳ Ｐゴシック" pitchFamily="34" charset="-128"/>
                </a:defRPr>
              </a:lvl1pPr>
              <a:lvl2pPr marL="742950" indent="-285750" defTabSz="912813">
                <a:defRPr sz="2400">
                  <a:solidFill>
                    <a:schemeClr val="tx1"/>
                  </a:solidFill>
                  <a:latin typeface="Arial" pitchFamily="34" charset="0"/>
                  <a:ea typeface="ＭＳ Ｐゴシック" pitchFamily="34" charset="-128"/>
                </a:defRPr>
              </a:lvl2pPr>
              <a:lvl3pPr marL="1143000" indent="-228600" defTabSz="912813">
                <a:defRPr sz="2400">
                  <a:solidFill>
                    <a:schemeClr val="tx1"/>
                  </a:solidFill>
                  <a:latin typeface="Arial" pitchFamily="34" charset="0"/>
                  <a:ea typeface="ＭＳ Ｐゴシック" pitchFamily="34" charset="-128"/>
                </a:defRPr>
              </a:lvl3pPr>
              <a:lvl4pPr marL="1600200" indent="-228600" defTabSz="912813">
                <a:defRPr sz="2400">
                  <a:solidFill>
                    <a:schemeClr val="tx1"/>
                  </a:solidFill>
                  <a:latin typeface="Arial" pitchFamily="34" charset="0"/>
                  <a:ea typeface="ＭＳ Ｐゴシック" pitchFamily="34" charset="-128"/>
                </a:defRPr>
              </a:lvl4pPr>
              <a:lvl5pPr marL="2057400" indent="-228600" defTabSz="912813">
                <a:defRPr sz="2400">
                  <a:solidFill>
                    <a:schemeClr val="tx1"/>
                  </a:solidFill>
                  <a:latin typeface="Arial" pitchFamily="34" charset="0"/>
                  <a:ea typeface="ＭＳ Ｐゴシック" pitchFamily="34" charset="-128"/>
                </a:defRPr>
              </a:lvl5pPr>
              <a:lvl6pPr marL="25146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67204407"/>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D764566-AE95-46F7-8BBE-F9BDDA38FBA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9960989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7864826"/>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4078285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0077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5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785380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387726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3452965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953648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305791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9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334065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573757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8F172AD-3661-4377-AC3C-C66865DB4C1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441257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216231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825170789"/>
      </p:ext>
    </p:extLst>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59374244"/>
      </p:ext>
    </p:extLst>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prstClr val="black"/>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950543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601694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0033C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723577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17168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2691522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992685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eaLnBrk="0" hangingPunct="0">
              <a:defRPr>
                <a:latin typeface="Arial" pitchFamily="34" charset="0"/>
              </a:defRPr>
            </a:lvl1pPr>
          </a:lstStyle>
          <a:p>
            <a:pPr>
              <a:defRPr/>
            </a:pPr>
            <a:fld id="{9397E80C-7583-48AE-8361-8A4BA6129A9A}" type="datetimeFigureOut">
              <a:rPr lang="en-US" altLang="en-US"/>
              <a:pPr>
                <a:defRPr/>
              </a:pPr>
              <a:t>4/30/2015</a:t>
            </a:fld>
            <a:endParaRPr lang="en-US" altLang="en-US"/>
          </a:p>
        </p:txBody>
      </p:sp>
      <p:sp>
        <p:nvSpPr>
          <p:cNvPr id="8" name="Footer Placeholder 7"/>
          <p:cNvSpPr>
            <a:spLocks noGrp="1"/>
          </p:cNvSpPr>
          <p:nvPr>
            <p:ph type="ftr" sz="quarter" idx="11"/>
          </p:nvPr>
        </p:nvSpPr>
        <p:spPr/>
        <p:txBody>
          <a:bodyPr/>
          <a:lstStyle>
            <a:lvl1pPr eaLnBrk="0" fontAlgn="base" hangingPunct="0">
              <a:spcBef>
                <a:spcPct val="0"/>
              </a:spcBef>
              <a:spcAft>
                <a:spcPct val="0"/>
              </a:spcAft>
              <a:defRPr>
                <a:latin typeface="Arial" pitchFamily="34" charset="0"/>
                <a:ea typeface="ＭＳ Ｐゴシック" pitchFamily="34" charset="-128"/>
              </a:defRPr>
            </a:lvl1pPr>
          </a:lstStyle>
          <a:p>
            <a:pPr>
              <a:defRPr/>
            </a:pPr>
            <a:endParaRPr lang="en-US"/>
          </a:p>
        </p:txBody>
      </p:sp>
      <p:sp>
        <p:nvSpPr>
          <p:cNvPr id="9" name="Slide Number Placeholder 8"/>
          <p:cNvSpPr>
            <a:spLocks noGrp="1"/>
          </p:cNvSpPr>
          <p:nvPr>
            <p:ph type="sldNum" sz="quarter" idx="12"/>
          </p:nvPr>
        </p:nvSpPr>
        <p:spPr/>
        <p:txBody>
          <a:bodyPr/>
          <a:lstStyle>
            <a:lvl1pPr eaLnBrk="0" hangingPunct="0">
              <a:defRPr>
                <a:latin typeface="Arial" pitchFamily="34" charset="0"/>
              </a:defRPr>
            </a:lvl1pPr>
          </a:lstStyle>
          <a:p>
            <a:pPr>
              <a:defRPr/>
            </a:pPr>
            <a:fld id="{55209377-04D7-444C-980E-157E1B506AA5}" type="slidenum">
              <a:rPr lang="en-US" altLang="en-US"/>
              <a:pPr>
                <a:defRPr/>
              </a:pPr>
              <a:t>‹#›</a:t>
            </a:fld>
            <a:endParaRPr lang="en-US" altLang="en-US"/>
          </a:p>
        </p:txBody>
      </p:sp>
    </p:spTree>
    <p:extLst>
      <p:ext uri="{BB962C8B-B14F-4D97-AF65-F5344CB8AC3E}">
        <p14:creationId xmlns:p14="http://schemas.microsoft.com/office/powerpoint/2010/main" val="3264158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00ACFA7-8D24-4EB9-B093-528414CDA59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1826094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eaLnBrk="0" hangingPunct="0">
              <a:defRPr>
                <a:latin typeface="Arial" pitchFamily="34" charset="0"/>
              </a:defRPr>
            </a:lvl1pPr>
          </a:lstStyle>
          <a:p>
            <a:pPr>
              <a:defRPr/>
            </a:pPr>
            <a:fld id="{A422BBD9-9910-42B7-B6F3-C8D16DCFA470}" type="datetimeFigureOut">
              <a:rPr lang="en-US" altLang="en-US"/>
              <a:pPr>
                <a:defRPr/>
              </a:pPr>
              <a:t>4/30/2015</a:t>
            </a:fld>
            <a:endParaRPr lang="en-US" altLang="en-US"/>
          </a:p>
        </p:txBody>
      </p:sp>
      <p:sp>
        <p:nvSpPr>
          <p:cNvPr id="4" name="Footer Placeholder 3"/>
          <p:cNvSpPr>
            <a:spLocks noGrp="1"/>
          </p:cNvSpPr>
          <p:nvPr>
            <p:ph type="ftr" sz="quarter" idx="11"/>
          </p:nvPr>
        </p:nvSpPr>
        <p:spPr/>
        <p:txBody>
          <a:bodyPr/>
          <a:lstStyle>
            <a:lvl1pPr eaLnBrk="0" fontAlgn="base" hangingPunct="0">
              <a:spcBef>
                <a:spcPct val="0"/>
              </a:spcBef>
              <a:spcAft>
                <a:spcPct val="0"/>
              </a:spcAft>
              <a:defRPr>
                <a:latin typeface="Arial" pitchFamily="34" charset="0"/>
                <a:ea typeface="ＭＳ Ｐゴシック" pitchFamily="34" charset="-128"/>
              </a:defRPr>
            </a:lvl1pPr>
          </a:lstStyle>
          <a:p>
            <a:pPr>
              <a:defRPr/>
            </a:pPr>
            <a:endParaRPr lang="en-US"/>
          </a:p>
        </p:txBody>
      </p:sp>
      <p:sp>
        <p:nvSpPr>
          <p:cNvPr id="5" name="Slide Number Placeholder 4"/>
          <p:cNvSpPr>
            <a:spLocks noGrp="1"/>
          </p:cNvSpPr>
          <p:nvPr>
            <p:ph type="sldNum" sz="quarter" idx="12"/>
          </p:nvPr>
        </p:nvSpPr>
        <p:spPr/>
        <p:txBody>
          <a:bodyPr/>
          <a:lstStyle>
            <a:lvl1pPr eaLnBrk="0" hangingPunct="0">
              <a:defRPr>
                <a:latin typeface="Arial" pitchFamily="34" charset="0"/>
              </a:defRPr>
            </a:lvl1pPr>
          </a:lstStyle>
          <a:p>
            <a:pPr>
              <a:defRPr/>
            </a:pPr>
            <a:fld id="{39E6CF93-2BDE-41B6-B612-3222D0823029}" type="slidenum">
              <a:rPr lang="en-US" altLang="en-US"/>
              <a:pPr>
                <a:defRPr/>
              </a:pPr>
              <a:t>‹#›</a:t>
            </a:fld>
            <a:endParaRPr lang="en-US" altLang="en-US"/>
          </a:p>
        </p:txBody>
      </p:sp>
    </p:spTree>
    <p:extLst>
      <p:ext uri="{BB962C8B-B14F-4D97-AF65-F5344CB8AC3E}">
        <p14:creationId xmlns:p14="http://schemas.microsoft.com/office/powerpoint/2010/main" val="198418791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eaLnBrk="0" hangingPunct="0">
              <a:defRPr>
                <a:latin typeface="Arial" pitchFamily="34" charset="0"/>
              </a:defRPr>
            </a:lvl1pPr>
          </a:lstStyle>
          <a:p>
            <a:pPr>
              <a:defRPr/>
            </a:pPr>
            <a:fld id="{EC32A035-B797-4D42-A770-130495CE7A53}" type="datetimeFigureOut">
              <a:rPr lang="en-US" altLang="en-US"/>
              <a:pPr>
                <a:defRPr/>
              </a:pPr>
              <a:t>4/30/2015</a:t>
            </a:fld>
            <a:endParaRPr lang="en-US" altLang="en-US"/>
          </a:p>
        </p:txBody>
      </p:sp>
      <p:sp>
        <p:nvSpPr>
          <p:cNvPr id="3" name="Footer Placeholder 2"/>
          <p:cNvSpPr>
            <a:spLocks noGrp="1"/>
          </p:cNvSpPr>
          <p:nvPr>
            <p:ph type="ftr" sz="quarter" idx="11"/>
          </p:nvPr>
        </p:nvSpPr>
        <p:spPr/>
        <p:txBody>
          <a:bodyPr/>
          <a:lstStyle>
            <a:lvl1pPr eaLnBrk="0" fontAlgn="base" hangingPunct="0">
              <a:spcBef>
                <a:spcPct val="0"/>
              </a:spcBef>
              <a:spcAft>
                <a:spcPct val="0"/>
              </a:spcAft>
              <a:defRPr>
                <a:latin typeface="Arial" pitchFamily="34" charset="0"/>
                <a:ea typeface="ＭＳ Ｐゴシック" pitchFamily="34" charset="-128"/>
              </a:defRPr>
            </a:lvl1pPr>
          </a:lstStyle>
          <a:p>
            <a:pPr>
              <a:defRPr/>
            </a:pPr>
            <a:endParaRPr lang="en-US"/>
          </a:p>
        </p:txBody>
      </p:sp>
      <p:sp>
        <p:nvSpPr>
          <p:cNvPr id="4" name="Slide Number Placeholder 3"/>
          <p:cNvSpPr>
            <a:spLocks noGrp="1"/>
          </p:cNvSpPr>
          <p:nvPr>
            <p:ph type="sldNum" sz="quarter" idx="12"/>
          </p:nvPr>
        </p:nvSpPr>
        <p:spPr/>
        <p:txBody>
          <a:bodyPr/>
          <a:lstStyle>
            <a:lvl1pPr eaLnBrk="0" hangingPunct="0">
              <a:defRPr>
                <a:latin typeface="Arial" pitchFamily="34" charset="0"/>
              </a:defRPr>
            </a:lvl1pPr>
          </a:lstStyle>
          <a:p>
            <a:pPr>
              <a:defRPr/>
            </a:pPr>
            <a:fld id="{03F7BB09-BA9B-47B2-A479-6F8E2200CB64}" type="slidenum">
              <a:rPr lang="en-US" altLang="en-US"/>
              <a:pPr>
                <a:defRPr/>
              </a:pPr>
              <a:t>‹#›</a:t>
            </a:fld>
            <a:endParaRPr lang="en-US" altLang="en-US"/>
          </a:p>
        </p:txBody>
      </p:sp>
    </p:spTree>
    <p:extLst>
      <p:ext uri="{BB962C8B-B14F-4D97-AF65-F5344CB8AC3E}">
        <p14:creationId xmlns:p14="http://schemas.microsoft.com/office/powerpoint/2010/main" val="33095880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eaLnBrk="0" hangingPunct="0">
              <a:defRPr>
                <a:latin typeface="Arial" pitchFamily="34" charset="0"/>
              </a:defRPr>
            </a:lvl1pPr>
          </a:lstStyle>
          <a:p>
            <a:pPr>
              <a:defRPr/>
            </a:pPr>
            <a:fld id="{198F708F-2768-48FC-9F1B-39EA4BEEF467}" type="datetimeFigureOut">
              <a:rPr lang="en-US" altLang="en-US"/>
              <a:pPr>
                <a:defRPr/>
              </a:pPr>
              <a:t>4/30/2015</a:t>
            </a:fld>
            <a:endParaRPr lang="en-US" altLang="en-US"/>
          </a:p>
        </p:txBody>
      </p:sp>
      <p:sp>
        <p:nvSpPr>
          <p:cNvPr id="6" name="Footer Placeholder 5"/>
          <p:cNvSpPr>
            <a:spLocks noGrp="1"/>
          </p:cNvSpPr>
          <p:nvPr>
            <p:ph type="ftr" sz="quarter" idx="11"/>
          </p:nvPr>
        </p:nvSpPr>
        <p:spPr/>
        <p:txBody>
          <a:bodyPr/>
          <a:lstStyle>
            <a:lvl1pPr eaLnBrk="0" fontAlgn="base" hangingPunct="0">
              <a:spcBef>
                <a:spcPct val="0"/>
              </a:spcBef>
              <a:spcAft>
                <a:spcPct val="0"/>
              </a:spcAft>
              <a:defRPr>
                <a:latin typeface="Arial" pitchFamily="34" charset="0"/>
                <a:ea typeface="ＭＳ Ｐゴシック" pitchFamily="34" charset="-128"/>
              </a:defRPr>
            </a:lvl1pPr>
          </a:lstStyle>
          <a:p>
            <a:pPr>
              <a:defRPr/>
            </a:pPr>
            <a:endParaRPr lang="en-US"/>
          </a:p>
        </p:txBody>
      </p:sp>
      <p:sp>
        <p:nvSpPr>
          <p:cNvPr id="7" name="Slide Number Placeholder 6"/>
          <p:cNvSpPr>
            <a:spLocks noGrp="1"/>
          </p:cNvSpPr>
          <p:nvPr>
            <p:ph type="sldNum" sz="quarter" idx="12"/>
          </p:nvPr>
        </p:nvSpPr>
        <p:spPr/>
        <p:txBody>
          <a:bodyPr/>
          <a:lstStyle>
            <a:lvl1pPr eaLnBrk="0" hangingPunct="0">
              <a:defRPr>
                <a:latin typeface="Arial" pitchFamily="34" charset="0"/>
              </a:defRPr>
            </a:lvl1pPr>
          </a:lstStyle>
          <a:p>
            <a:pPr>
              <a:defRPr/>
            </a:pPr>
            <a:fld id="{7E9FD923-B247-47B5-AB60-A3EF71B6CB8B}" type="slidenum">
              <a:rPr lang="en-US" altLang="en-US"/>
              <a:pPr>
                <a:defRPr/>
              </a:pPr>
              <a:t>‹#›</a:t>
            </a:fld>
            <a:endParaRPr lang="en-US" altLang="en-US"/>
          </a:p>
        </p:txBody>
      </p:sp>
    </p:spTree>
    <p:extLst>
      <p:ext uri="{BB962C8B-B14F-4D97-AF65-F5344CB8AC3E}">
        <p14:creationId xmlns:p14="http://schemas.microsoft.com/office/powerpoint/2010/main" val="22954912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eaLnBrk="0" hangingPunct="0">
              <a:defRPr>
                <a:latin typeface="Arial" pitchFamily="34" charset="0"/>
              </a:defRPr>
            </a:lvl1pPr>
          </a:lstStyle>
          <a:p>
            <a:pPr>
              <a:defRPr/>
            </a:pPr>
            <a:fld id="{D46BD4D5-DA06-4A5C-8D0A-C652488C789C}" type="datetimeFigureOut">
              <a:rPr lang="en-US" altLang="en-US"/>
              <a:pPr>
                <a:defRPr/>
              </a:pPr>
              <a:t>4/30/2015</a:t>
            </a:fld>
            <a:endParaRPr lang="en-US" altLang="en-US"/>
          </a:p>
        </p:txBody>
      </p:sp>
      <p:sp>
        <p:nvSpPr>
          <p:cNvPr id="6" name="Footer Placeholder 5"/>
          <p:cNvSpPr>
            <a:spLocks noGrp="1"/>
          </p:cNvSpPr>
          <p:nvPr>
            <p:ph type="ftr" sz="quarter" idx="11"/>
          </p:nvPr>
        </p:nvSpPr>
        <p:spPr/>
        <p:txBody>
          <a:bodyPr/>
          <a:lstStyle>
            <a:lvl1pPr eaLnBrk="0" fontAlgn="base" hangingPunct="0">
              <a:spcBef>
                <a:spcPct val="0"/>
              </a:spcBef>
              <a:spcAft>
                <a:spcPct val="0"/>
              </a:spcAft>
              <a:defRPr>
                <a:latin typeface="Arial" pitchFamily="34" charset="0"/>
                <a:ea typeface="ＭＳ Ｐゴシック" pitchFamily="34" charset="-128"/>
              </a:defRPr>
            </a:lvl1pPr>
          </a:lstStyle>
          <a:p>
            <a:pPr>
              <a:defRPr/>
            </a:pPr>
            <a:endParaRPr lang="en-US"/>
          </a:p>
        </p:txBody>
      </p:sp>
      <p:sp>
        <p:nvSpPr>
          <p:cNvPr id="7" name="Slide Number Placeholder 6"/>
          <p:cNvSpPr>
            <a:spLocks noGrp="1"/>
          </p:cNvSpPr>
          <p:nvPr>
            <p:ph type="sldNum" sz="quarter" idx="12"/>
          </p:nvPr>
        </p:nvSpPr>
        <p:spPr/>
        <p:txBody>
          <a:bodyPr/>
          <a:lstStyle>
            <a:lvl1pPr eaLnBrk="0" hangingPunct="0">
              <a:defRPr>
                <a:latin typeface="Arial" pitchFamily="34" charset="0"/>
              </a:defRPr>
            </a:lvl1pPr>
          </a:lstStyle>
          <a:p>
            <a:pPr>
              <a:defRPr/>
            </a:pPr>
            <a:fld id="{31BDDED9-1717-4B54-BB18-6221D659CA4F}" type="slidenum">
              <a:rPr lang="en-US" altLang="en-US"/>
              <a:pPr>
                <a:defRPr/>
              </a:pPr>
              <a:t>‹#›</a:t>
            </a:fld>
            <a:endParaRPr lang="en-US" altLang="en-US"/>
          </a:p>
        </p:txBody>
      </p:sp>
    </p:spTree>
    <p:extLst>
      <p:ext uri="{BB962C8B-B14F-4D97-AF65-F5344CB8AC3E}">
        <p14:creationId xmlns:p14="http://schemas.microsoft.com/office/powerpoint/2010/main" val="23539986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0" hangingPunct="0">
              <a:defRPr>
                <a:latin typeface="Arial" pitchFamily="34" charset="0"/>
              </a:defRPr>
            </a:lvl1pPr>
          </a:lstStyle>
          <a:p>
            <a:pPr>
              <a:defRPr/>
            </a:pPr>
            <a:fld id="{DB589391-F698-4E4B-B335-B8AF9FAD6B98}" type="datetimeFigureOut">
              <a:rPr lang="en-US" altLang="en-US"/>
              <a:pPr>
                <a:defRPr/>
              </a:pPr>
              <a:t>4/30/2015</a:t>
            </a:fld>
            <a:endParaRPr lang="en-US"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Arial" pitchFamily="34" charset="0"/>
                <a:ea typeface="ＭＳ Ｐゴシック" pitchFamily="34" charset="-128"/>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Arial" pitchFamily="34" charset="0"/>
              </a:defRPr>
            </a:lvl1pPr>
          </a:lstStyle>
          <a:p>
            <a:pPr>
              <a:defRPr/>
            </a:pPr>
            <a:fld id="{1775267B-AAC2-4AB0-96F2-9C2217C6BEB9}" type="slidenum">
              <a:rPr lang="en-US" altLang="en-US"/>
              <a:pPr>
                <a:defRPr/>
              </a:pPr>
              <a:t>‹#›</a:t>
            </a:fld>
            <a:endParaRPr lang="en-US" altLang="en-US"/>
          </a:p>
        </p:txBody>
      </p:sp>
    </p:spTree>
    <p:extLst>
      <p:ext uri="{BB962C8B-B14F-4D97-AF65-F5344CB8AC3E}">
        <p14:creationId xmlns:p14="http://schemas.microsoft.com/office/powerpoint/2010/main" val="32109081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eaLnBrk="0" hangingPunct="0">
              <a:defRPr>
                <a:latin typeface="Arial" pitchFamily="34" charset="0"/>
              </a:defRPr>
            </a:lvl1pPr>
          </a:lstStyle>
          <a:p>
            <a:pPr>
              <a:defRPr/>
            </a:pPr>
            <a:fld id="{E85B5744-F470-4E78-894E-17F7E6D6B162}" type="datetimeFigureOut">
              <a:rPr lang="en-US" altLang="en-US"/>
              <a:pPr>
                <a:defRPr/>
              </a:pPr>
              <a:t>4/30/2015</a:t>
            </a:fld>
            <a:endParaRPr lang="en-US"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Arial" pitchFamily="34" charset="0"/>
                <a:ea typeface="ＭＳ Ｐゴシック" pitchFamily="34" charset="-128"/>
              </a:defRPr>
            </a:lvl1pPr>
          </a:lstStyle>
          <a:p>
            <a:pPr>
              <a:defRPr/>
            </a:pPr>
            <a:endParaRPr lang="en-US"/>
          </a:p>
        </p:txBody>
      </p:sp>
      <p:sp>
        <p:nvSpPr>
          <p:cNvPr id="6" name="Slide Number Placeholder 5"/>
          <p:cNvSpPr>
            <a:spLocks noGrp="1"/>
          </p:cNvSpPr>
          <p:nvPr>
            <p:ph type="sldNum" sz="quarter" idx="12"/>
          </p:nvPr>
        </p:nvSpPr>
        <p:spPr/>
        <p:txBody>
          <a:bodyPr/>
          <a:lstStyle>
            <a:lvl1pPr eaLnBrk="0" hangingPunct="0">
              <a:defRPr>
                <a:latin typeface="Arial" pitchFamily="34" charset="0"/>
              </a:defRPr>
            </a:lvl1pPr>
          </a:lstStyle>
          <a:p>
            <a:pPr>
              <a:defRPr/>
            </a:pPr>
            <a:fld id="{4C064D7F-43F6-4142-88F1-F5377C91465B}" type="slidenum">
              <a:rPr lang="en-US" altLang="en-US"/>
              <a:pPr>
                <a:defRPr/>
              </a:pPr>
              <a:t>‹#›</a:t>
            </a:fld>
            <a:endParaRPr lang="en-US" altLang="en-US"/>
          </a:p>
        </p:txBody>
      </p:sp>
    </p:spTree>
    <p:extLst>
      <p:ext uri="{BB962C8B-B14F-4D97-AF65-F5344CB8AC3E}">
        <p14:creationId xmlns:p14="http://schemas.microsoft.com/office/powerpoint/2010/main" val="167959415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786281"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6057969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068186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9076089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defTabSz="912813">
                <a:defRPr sz="2400">
                  <a:solidFill>
                    <a:schemeClr val="tx1"/>
                  </a:solidFill>
                  <a:latin typeface="Arial" pitchFamily="34" charset="0"/>
                  <a:ea typeface="ＭＳ Ｐゴシック" pitchFamily="34" charset="-128"/>
                </a:defRPr>
              </a:lvl1pPr>
              <a:lvl2pPr marL="742950" indent="-285750" defTabSz="912813">
                <a:defRPr sz="2400">
                  <a:solidFill>
                    <a:schemeClr val="tx1"/>
                  </a:solidFill>
                  <a:latin typeface="Arial" pitchFamily="34" charset="0"/>
                  <a:ea typeface="ＭＳ Ｐゴシック" pitchFamily="34" charset="-128"/>
                </a:defRPr>
              </a:lvl2pPr>
              <a:lvl3pPr marL="1143000" indent="-228600" defTabSz="912813">
                <a:defRPr sz="2400">
                  <a:solidFill>
                    <a:schemeClr val="tx1"/>
                  </a:solidFill>
                  <a:latin typeface="Arial" pitchFamily="34" charset="0"/>
                  <a:ea typeface="ＭＳ Ｐゴシック" pitchFamily="34" charset="-128"/>
                </a:defRPr>
              </a:lvl3pPr>
              <a:lvl4pPr marL="1600200" indent="-228600" defTabSz="912813">
                <a:defRPr sz="2400">
                  <a:solidFill>
                    <a:schemeClr val="tx1"/>
                  </a:solidFill>
                  <a:latin typeface="Arial" pitchFamily="34" charset="0"/>
                  <a:ea typeface="ＭＳ Ｐゴシック" pitchFamily="34" charset="-128"/>
                </a:defRPr>
              </a:lvl4pPr>
              <a:lvl5pPr marL="2057400" indent="-228600" defTabSz="912813">
                <a:defRPr sz="2400">
                  <a:solidFill>
                    <a:schemeClr val="tx1"/>
                  </a:solidFill>
                  <a:latin typeface="Arial" pitchFamily="34" charset="0"/>
                  <a:ea typeface="ＭＳ Ｐゴシック" pitchFamily="34" charset="-128"/>
                </a:defRPr>
              </a:lvl5pPr>
              <a:lvl6pPr marL="25146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831763546"/>
      </p:ext>
    </p:extLst>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s-E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B5ECD6F6-99DA-40F3-A890-F6B8307E8BB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41072301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83872955"/>
      </p:ext>
    </p:extLst>
  </p:cSld>
  <p:clrMapOvr>
    <a:masterClrMapping/>
  </p:clrMapOvr>
  <p:transition spd="slow"/>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261192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197055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5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2692002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999959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1840467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496532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98974840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9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4645128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841611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s-E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F3ED3570-2872-4117-ABDE-38A7C731ADA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50524017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00374343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987088243"/>
      </p:ext>
    </p:extLst>
  </p:cSld>
  <p:clrMapOvr>
    <a:masterClrMapping/>
  </p:clrMapOvr>
  <p:transition spd="slow"/>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4442383"/>
      </p:ext>
    </p:extLst>
  </p:cSld>
  <p:clrMapOvr>
    <a:masterClrMapping/>
  </p:clrMapOvr>
  <p:transition spd="slow"/>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1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prstClr val="black"/>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27818986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76380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s-E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5BB5F78-3952-4277-9527-44731B37AE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905793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C6E09D1-6CEA-4D3D-8807-F123BA39D55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79076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7F71168-1FB3-4737-9245-202EEBFB1F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961119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theme" Target="../theme/theme2.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s-E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s-E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735B215-2B38-4A9E-A9D5-8320E5413448}" type="slidenum">
              <a:rPr lang="es-ES" smtClean="0">
                <a:solidFill>
                  <a:srgbClr val="000000"/>
                </a:solidFill>
              </a:rPr>
              <a:pPr fontAlgn="base">
                <a:spcBef>
                  <a:spcPct val="0"/>
                </a:spcBef>
                <a:spcAft>
                  <a:spcPct val="0"/>
                </a:spcAft>
              </a:pPr>
              <a:t>‹#›</a:t>
            </a:fld>
            <a:endParaRPr lang="es-ES" smtClean="0">
              <a:solidFill>
                <a:srgbClr val="000000"/>
              </a:solidFill>
            </a:endParaRPr>
          </a:p>
        </p:txBody>
      </p:sp>
    </p:spTree>
    <p:extLst>
      <p:ext uri="{BB962C8B-B14F-4D97-AF65-F5344CB8AC3E}">
        <p14:creationId xmlns:p14="http://schemas.microsoft.com/office/powerpoint/2010/main" val="1005655981"/>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660" r:id="rId12"/>
    <p:sldLayoutId id="2147483661" r:id="rId13"/>
    <p:sldLayoutId id="2147483705" r:id="rId14"/>
    <p:sldLayoutId id="2147483706"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717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defRPr>
            </a:lvl1pPr>
          </a:lstStyle>
          <a:p>
            <a:pPr fontAlgn="base">
              <a:spcBef>
                <a:spcPct val="0"/>
              </a:spcBef>
              <a:spcAft>
                <a:spcPct val="0"/>
              </a:spcAft>
              <a:defRPr/>
            </a:pPr>
            <a:fld id="{DCE33334-2F19-4096-9BCF-ADF70C5830B3}" type="datetimeFigureOut">
              <a:rPr lang="en-US" altLang="en-US">
                <a:ea typeface="ＭＳ Ｐゴシック" pitchFamily="34" charset="-128"/>
              </a:rPr>
              <a:pPr fontAlgn="base">
                <a:spcBef>
                  <a:spcPct val="0"/>
                </a:spcBef>
                <a:spcAft>
                  <a:spcPct val="0"/>
                </a:spcAft>
                <a:defRPr/>
              </a:pPr>
              <a:t>4/30/2015</a:t>
            </a:fld>
            <a:endParaRPr lang="en-US" altLang="en-US">
              <a:ea typeface="ＭＳ Ｐゴシック" pitchFamily="34"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defRPr>
            </a:lvl1pPr>
          </a:lstStyle>
          <a:p>
            <a:pPr fontAlgn="base">
              <a:spcBef>
                <a:spcPct val="0"/>
              </a:spcBef>
              <a:spcAft>
                <a:spcPct val="0"/>
              </a:spcAft>
              <a:defRPr/>
            </a:pPr>
            <a:fld id="{CAA636D1-F74F-4563-8ED9-61269DA50F91}" type="slidenum">
              <a:rPr lang="en-US" altLang="en-US">
                <a:ea typeface="ＭＳ Ｐゴシック" pitchFamily="34" charset="-128"/>
              </a:rPr>
              <a:pPr fontAlgn="base">
                <a:spcBef>
                  <a:spcPct val="0"/>
                </a:spcBef>
                <a:spcAft>
                  <a:spcPct val="0"/>
                </a:spcAft>
                <a:defRPr/>
              </a:pPr>
              <a:t>‹#›</a:t>
            </a:fld>
            <a:endParaRPr lang="en-US" altLang="en-US">
              <a:ea typeface="ＭＳ Ｐゴシック" pitchFamily="34" charset="-128"/>
            </a:endParaRPr>
          </a:p>
        </p:txBody>
      </p:sp>
      <p:grpSp>
        <p:nvGrpSpPr>
          <p:cNvPr id="7175" name="Group 6"/>
          <p:cNvGrpSpPr>
            <a:grpSpLocks/>
          </p:cNvGrpSpPr>
          <p:nvPr/>
        </p:nvGrpSpPr>
        <p:grpSpPr bwMode="auto">
          <a:xfrm>
            <a:off x="152400" y="6324600"/>
            <a:ext cx="8915400" cy="381000"/>
            <a:chOff x="152400" y="6324600"/>
            <a:chExt cx="8915400" cy="381000"/>
          </a:xfrm>
        </p:grpSpPr>
        <p:sp>
          <p:nvSpPr>
            <p:cNvPr id="7176" name="Rectangle 309"/>
            <p:cNvSpPr>
              <a:spLocks noChangeArrowheads="1"/>
            </p:cNvSpPr>
            <p:nvPr/>
          </p:nvSpPr>
          <p:spPr bwMode="auto">
            <a:xfrm>
              <a:off x="8686800" y="6324600"/>
              <a:ext cx="381000" cy="381000"/>
            </a:xfrm>
            <a:prstGeom prst="rect">
              <a:avLst/>
            </a:prstGeom>
            <a:solidFill>
              <a:srgbClr val="0000D2"/>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77" name="Rectangle 310"/>
            <p:cNvSpPr>
              <a:spLocks noChangeArrowheads="1"/>
            </p:cNvSpPr>
            <p:nvPr/>
          </p:nvSpPr>
          <p:spPr bwMode="auto">
            <a:xfrm>
              <a:off x="8153400" y="6324600"/>
              <a:ext cx="457200" cy="381000"/>
            </a:xfrm>
            <a:prstGeom prst="rect">
              <a:avLst/>
            </a:prstGeom>
            <a:solidFill>
              <a:srgbClr val="009900"/>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78" name="Rectangle 311"/>
            <p:cNvSpPr>
              <a:spLocks noChangeArrowheads="1"/>
            </p:cNvSpPr>
            <p:nvPr/>
          </p:nvSpPr>
          <p:spPr bwMode="auto">
            <a:xfrm>
              <a:off x="7620000" y="6324600"/>
              <a:ext cx="457200" cy="381000"/>
            </a:xfrm>
            <a:prstGeom prst="rect">
              <a:avLst/>
            </a:prstGeom>
            <a:solidFill>
              <a:srgbClr val="C00000"/>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79" name="Rectangle 312"/>
            <p:cNvSpPr>
              <a:spLocks noChangeArrowheads="1"/>
            </p:cNvSpPr>
            <p:nvPr/>
          </p:nvSpPr>
          <p:spPr bwMode="auto">
            <a:xfrm>
              <a:off x="7086600" y="6324600"/>
              <a:ext cx="457200" cy="381000"/>
            </a:xfrm>
            <a:prstGeom prst="rect">
              <a:avLst/>
            </a:prstGeom>
            <a:solidFill>
              <a:srgbClr val="0033CC"/>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80" name="Rectangle 313"/>
            <p:cNvSpPr>
              <a:spLocks noChangeArrowheads="1"/>
            </p:cNvSpPr>
            <p:nvPr/>
          </p:nvSpPr>
          <p:spPr bwMode="auto">
            <a:xfrm>
              <a:off x="6553200" y="6324600"/>
              <a:ext cx="457200" cy="381000"/>
            </a:xfrm>
            <a:prstGeom prst="rect">
              <a:avLst/>
            </a:prstGeom>
            <a:solidFill>
              <a:srgbClr val="009900"/>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81" name="Rectangle 314"/>
            <p:cNvSpPr>
              <a:spLocks noChangeArrowheads="1"/>
            </p:cNvSpPr>
            <p:nvPr/>
          </p:nvSpPr>
          <p:spPr bwMode="auto">
            <a:xfrm>
              <a:off x="6019800" y="6324600"/>
              <a:ext cx="457200" cy="381000"/>
            </a:xfrm>
            <a:prstGeom prst="rect">
              <a:avLst/>
            </a:prstGeom>
            <a:solidFill>
              <a:srgbClr val="C00000"/>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82" name="Rectangle 315"/>
            <p:cNvSpPr>
              <a:spLocks noChangeArrowheads="1"/>
            </p:cNvSpPr>
            <p:nvPr/>
          </p:nvSpPr>
          <p:spPr bwMode="auto">
            <a:xfrm>
              <a:off x="5486400" y="6324600"/>
              <a:ext cx="457200" cy="381000"/>
            </a:xfrm>
            <a:prstGeom prst="rect">
              <a:avLst/>
            </a:prstGeom>
            <a:solidFill>
              <a:srgbClr val="0033CC"/>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83" name="Rectangle 316"/>
            <p:cNvSpPr>
              <a:spLocks noChangeArrowheads="1"/>
            </p:cNvSpPr>
            <p:nvPr/>
          </p:nvSpPr>
          <p:spPr bwMode="auto">
            <a:xfrm>
              <a:off x="4953000" y="6324600"/>
              <a:ext cx="457200" cy="381000"/>
            </a:xfrm>
            <a:prstGeom prst="rect">
              <a:avLst/>
            </a:prstGeom>
            <a:solidFill>
              <a:srgbClr val="009900"/>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84" name="Rectangle 317"/>
            <p:cNvSpPr>
              <a:spLocks noChangeArrowheads="1"/>
            </p:cNvSpPr>
            <p:nvPr/>
          </p:nvSpPr>
          <p:spPr bwMode="auto">
            <a:xfrm>
              <a:off x="4419600" y="6324600"/>
              <a:ext cx="457200" cy="381000"/>
            </a:xfrm>
            <a:prstGeom prst="rect">
              <a:avLst/>
            </a:prstGeom>
            <a:solidFill>
              <a:srgbClr val="C00000"/>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85" name="Rectangle 318"/>
            <p:cNvSpPr>
              <a:spLocks noChangeArrowheads="1"/>
            </p:cNvSpPr>
            <p:nvPr/>
          </p:nvSpPr>
          <p:spPr bwMode="auto">
            <a:xfrm>
              <a:off x="3886200" y="6324600"/>
              <a:ext cx="457200" cy="381000"/>
            </a:xfrm>
            <a:prstGeom prst="rect">
              <a:avLst/>
            </a:prstGeom>
            <a:solidFill>
              <a:srgbClr val="0033CC"/>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86" name="Rectangle 319"/>
            <p:cNvSpPr>
              <a:spLocks noChangeArrowheads="1"/>
            </p:cNvSpPr>
            <p:nvPr/>
          </p:nvSpPr>
          <p:spPr bwMode="auto">
            <a:xfrm>
              <a:off x="3352800" y="6324600"/>
              <a:ext cx="457200" cy="381000"/>
            </a:xfrm>
            <a:prstGeom prst="rect">
              <a:avLst/>
            </a:prstGeom>
            <a:solidFill>
              <a:srgbClr val="009900"/>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87" name="Rectangle 320"/>
            <p:cNvSpPr>
              <a:spLocks noChangeArrowheads="1"/>
            </p:cNvSpPr>
            <p:nvPr/>
          </p:nvSpPr>
          <p:spPr bwMode="auto">
            <a:xfrm>
              <a:off x="2819400" y="6324600"/>
              <a:ext cx="457200" cy="381000"/>
            </a:xfrm>
            <a:prstGeom prst="rect">
              <a:avLst/>
            </a:prstGeom>
            <a:solidFill>
              <a:srgbClr val="C00000"/>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88" name="Rectangle 321"/>
            <p:cNvSpPr>
              <a:spLocks noChangeArrowheads="1"/>
            </p:cNvSpPr>
            <p:nvPr/>
          </p:nvSpPr>
          <p:spPr bwMode="auto">
            <a:xfrm>
              <a:off x="2286000" y="6324600"/>
              <a:ext cx="457200" cy="381000"/>
            </a:xfrm>
            <a:prstGeom prst="rect">
              <a:avLst/>
            </a:prstGeom>
            <a:solidFill>
              <a:srgbClr val="0033CC"/>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89" name="Rectangle 322"/>
            <p:cNvSpPr>
              <a:spLocks noChangeArrowheads="1"/>
            </p:cNvSpPr>
            <p:nvPr/>
          </p:nvSpPr>
          <p:spPr bwMode="auto">
            <a:xfrm>
              <a:off x="1752600" y="6324600"/>
              <a:ext cx="457200" cy="381000"/>
            </a:xfrm>
            <a:prstGeom prst="rect">
              <a:avLst/>
            </a:prstGeom>
            <a:solidFill>
              <a:srgbClr val="009900"/>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90" name="Rectangle 323"/>
            <p:cNvSpPr>
              <a:spLocks noChangeArrowheads="1"/>
            </p:cNvSpPr>
            <p:nvPr/>
          </p:nvSpPr>
          <p:spPr bwMode="auto">
            <a:xfrm>
              <a:off x="1219200" y="6324600"/>
              <a:ext cx="457200" cy="381000"/>
            </a:xfrm>
            <a:prstGeom prst="rect">
              <a:avLst/>
            </a:prstGeom>
            <a:solidFill>
              <a:srgbClr val="C00000"/>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91" name="Rectangle 324"/>
            <p:cNvSpPr>
              <a:spLocks noChangeArrowheads="1"/>
            </p:cNvSpPr>
            <p:nvPr/>
          </p:nvSpPr>
          <p:spPr bwMode="auto">
            <a:xfrm>
              <a:off x="152400" y="6324600"/>
              <a:ext cx="457200" cy="381000"/>
            </a:xfrm>
            <a:prstGeom prst="rect">
              <a:avLst/>
            </a:prstGeom>
            <a:solidFill>
              <a:srgbClr val="009900"/>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sp>
          <p:nvSpPr>
            <p:cNvPr id="7192" name="Rectangle 325"/>
            <p:cNvSpPr>
              <a:spLocks noChangeArrowheads="1"/>
            </p:cNvSpPr>
            <p:nvPr/>
          </p:nvSpPr>
          <p:spPr bwMode="auto">
            <a:xfrm>
              <a:off x="685800" y="6324600"/>
              <a:ext cx="457200" cy="381000"/>
            </a:xfrm>
            <a:prstGeom prst="rect">
              <a:avLst/>
            </a:prstGeom>
            <a:solidFill>
              <a:srgbClr val="0033CC"/>
            </a:solidFill>
            <a:ln>
              <a:noFill/>
            </a:ln>
            <a:extLst/>
          </p:spPr>
          <p:txBody>
            <a:bodyPr wrap="none"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fontAlgn="base">
                <a:spcBef>
                  <a:spcPct val="0"/>
                </a:spcBef>
                <a:spcAft>
                  <a:spcPct val="0"/>
                </a:spcAft>
                <a:defRPr/>
              </a:pPr>
              <a:endParaRPr lang="en-US" altLang="en-US" sz="1800" smtClean="0">
                <a:solidFill>
                  <a:srgbClr val="000000"/>
                </a:solidFill>
                <a:latin typeface="Calibri" panose="020F0502020204030204" pitchFamily="34" charset="0"/>
              </a:endParaRPr>
            </a:p>
          </p:txBody>
        </p:sp>
      </p:grpSp>
    </p:spTree>
    <p:extLst>
      <p:ext uri="{BB962C8B-B14F-4D97-AF65-F5344CB8AC3E}">
        <p14:creationId xmlns:p14="http://schemas.microsoft.com/office/powerpoint/2010/main" val="2216110109"/>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 id="2147483762" r:id="rId19"/>
    <p:sldLayoutId id="2147483763" r:id="rId20"/>
    <p:sldLayoutId id="2147483764" r:id="rId21"/>
    <p:sldLayoutId id="2147483765" r:id="rId22"/>
    <p:sldLayoutId id="2147483766" r:id="rId23"/>
    <p:sldLayoutId id="2147483767" r:id="rId24"/>
    <p:sldLayoutId id="2147483768" r:id="rId25"/>
    <p:sldLayoutId id="2147483769" r:id="rId26"/>
    <p:sldLayoutId id="2147483770" r:id="rId27"/>
    <p:sldLayoutId id="2147483771" r:id="rId28"/>
    <p:sldLayoutId id="2147483772" r:id="rId29"/>
    <p:sldLayoutId id="2147483773" r:id="rId30"/>
  </p:sldLayoutIdLst>
  <p:txStyles>
    <p:titleStyle>
      <a:lvl1pPr algn="ctr" rtl="0" eaLnBrk="0" fontAlgn="base" hangingPunct="0">
        <a:spcBef>
          <a:spcPct val="0"/>
        </a:spcBef>
        <a:spcAft>
          <a:spcPct val="0"/>
        </a:spcAft>
        <a:defRPr sz="4400" kern="1200">
          <a:solidFill>
            <a:srgbClr val="000099"/>
          </a:solidFill>
          <a:latin typeface="+mj-lt"/>
          <a:ea typeface="ＭＳ Ｐゴシック" charset="0"/>
          <a:cs typeface="+mj-cs"/>
        </a:defRPr>
      </a:lvl1pPr>
      <a:lvl2pPr algn="ctr" rtl="0" eaLnBrk="0" fontAlgn="base" hangingPunct="0">
        <a:spcBef>
          <a:spcPct val="0"/>
        </a:spcBef>
        <a:spcAft>
          <a:spcPct val="0"/>
        </a:spcAft>
        <a:defRPr sz="4400">
          <a:solidFill>
            <a:srgbClr val="000099"/>
          </a:solidFill>
          <a:latin typeface="Calibri" panose="020F0502020204030204" pitchFamily="34" charset="0"/>
          <a:ea typeface="ＭＳ Ｐゴシック" charset="0"/>
        </a:defRPr>
      </a:lvl2pPr>
      <a:lvl3pPr algn="ctr" rtl="0" eaLnBrk="0" fontAlgn="base" hangingPunct="0">
        <a:spcBef>
          <a:spcPct val="0"/>
        </a:spcBef>
        <a:spcAft>
          <a:spcPct val="0"/>
        </a:spcAft>
        <a:defRPr sz="4400">
          <a:solidFill>
            <a:srgbClr val="000099"/>
          </a:solidFill>
          <a:latin typeface="Calibri" panose="020F0502020204030204" pitchFamily="34" charset="0"/>
          <a:ea typeface="ＭＳ Ｐゴシック" charset="0"/>
        </a:defRPr>
      </a:lvl3pPr>
      <a:lvl4pPr algn="ctr" rtl="0" eaLnBrk="0" fontAlgn="base" hangingPunct="0">
        <a:spcBef>
          <a:spcPct val="0"/>
        </a:spcBef>
        <a:spcAft>
          <a:spcPct val="0"/>
        </a:spcAft>
        <a:defRPr sz="4400">
          <a:solidFill>
            <a:srgbClr val="000099"/>
          </a:solidFill>
          <a:latin typeface="Calibri" panose="020F0502020204030204" pitchFamily="34" charset="0"/>
          <a:ea typeface="ＭＳ Ｐゴシック" charset="0"/>
        </a:defRPr>
      </a:lvl4pPr>
      <a:lvl5pPr algn="ctr" rtl="0" eaLnBrk="0" fontAlgn="base" hangingPunct="0">
        <a:spcBef>
          <a:spcPct val="0"/>
        </a:spcBef>
        <a:spcAft>
          <a:spcPct val="0"/>
        </a:spcAft>
        <a:defRPr sz="4400">
          <a:solidFill>
            <a:srgbClr val="000099"/>
          </a:solidFill>
          <a:latin typeface="Calibri" panose="020F0502020204030204" pitchFamily="34" charset="0"/>
          <a:ea typeface="ＭＳ Ｐゴシック" charset="0"/>
        </a:defRPr>
      </a:lvl5pPr>
      <a:lvl6pPr marL="457200" algn="ctr" rtl="0" fontAlgn="base">
        <a:spcBef>
          <a:spcPct val="0"/>
        </a:spcBef>
        <a:spcAft>
          <a:spcPct val="0"/>
        </a:spcAft>
        <a:defRPr sz="4400">
          <a:solidFill>
            <a:srgbClr val="000099"/>
          </a:solidFill>
          <a:latin typeface="Calibri" panose="020F0502020204030204" pitchFamily="34" charset="0"/>
        </a:defRPr>
      </a:lvl6pPr>
      <a:lvl7pPr marL="914400" algn="ctr" rtl="0" fontAlgn="base">
        <a:spcBef>
          <a:spcPct val="0"/>
        </a:spcBef>
        <a:spcAft>
          <a:spcPct val="0"/>
        </a:spcAft>
        <a:defRPr sz="4400">
          <a:solidFill>
            <a:srgbClr val="000099"/>
          </a:solidFill>
          <a:latin typeface="Calibri" panose="020F0502020204030204" pitchFamily="34" charset="0"/>
        </a:defRPr>
      </a:lvl7pPr>
      <a:lvl8pPr marL="1371600" algn="ctr" rtl="0" fontAlgn="base">
        <a:spcBef>
          <a:spcPct val="0"/>
        </a:spcBef>
        <a:spcAft>
          <a:spcPct val="0"/>
        </a:spcAft>
        <a:defRPr sz="4400">
          <a:solidFill>
            <a:srgbClr val="000099"/>
          </a:solidFill>
          <a:latin typeface="Calibri" panose="020F0502020204030204" pitchFamily="34" charset="0"/>
        </a:defRPr>
      </a:lvl8pPr>
      <a:lvl9pPr marL="1828800" algn="ctr" rtl="0" fontAlgn="base">
        <a:spcBef>
          <a:spcPct val="0"/>
        </a:spcBef>
        <a:spcAft>
          <a:spcPct val="0"/>
        </a:spcAft>
        <a:defRPr sz="4400">
          <a:solidFill>
            <a:srgbClr val="000099"/>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rgbClr val="000099"/>
          </a:solidFill>
          <a:latin typeface="+mn-lt"/>
          <a:ea typeface="ＭＳ Ｐゴシック" charset="0"/>
          <a:cs typeface="+mn-cs"/>
        </a:defRPr>
      </a:lvl1pPr>
      <a:lvl2pPr marL="742950" indent="-285750" algn="l" rtl="0" eaLnBrk="0" fontAlgn="base" hangingPunct="0">
        <a:spcBef>
          <a:spcPct val="20000"/>
        </a:spcBef>
        <a:spcAft>
          <a:spcPct val="0"/>
        </a:spcAft>
        <a:buFont typeface="Arial" pitchFamily="34" charset="0"/>
        <a:buChar char="–"/>
        <a:defRPr sz="2800" kern="1200">
          <a:solidFill>
            <a:srgbClr val="000099"/>
          </a:solidFill>
          <a:latin typeface="+mn-lt"/>
          <a:ea typeface="ＭＳ Ｐゴシック" charset="0"/>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000099"/>
          </a:solidFill>
          <a:latin typeface="+mn-lt"/>
          <a:ea typeface="ＭＳ Ｐゴシック" charset="0"/>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000099"/>
          </a:solidFill>
          <a:latin typeface="+mn-lt"/>
          <a:ea typeface="ＭＳ Ｐゴシック" charset="0"/>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000099"/>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36.xml"/><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livebinders.com/play/play?id=1606285"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livebinders.com/play/play?id=1606285"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r5k3formativeassessmentsupport.ncdpi.wikispaces.net/Kindergarten+Entry"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r5k3formativeassessmentsupport.ncdpi.wikispaces.net/Kindergarten+Entry" TargetMode="External"/><Relationship Id="rId2" Type="http://schemas.openxmlformats.org/officeDocument/2006/relationships/hyperlink" Target="http://randolphk-5instruction.wikispaces.com/" TargetMode="External"/><Relationship Id="rId1" Type="http://schemas.openxmlformats.org/officeDocument/2006/relationships/slideLayout" Target="../slideLayouts/slideLayout2.xml"/><Relationship Id="rId5" Type="http://schemas.openxmlformats.org/officeDocument/2006/relationships/hyperlink" Target="http://www.livebinders.com/play/play?id=1350784" TargetMode="External"/><Relationship Id="rId4" Type="http://schemas.openxmlformats.org/officeDocument/2006/relationships/hyperlink" Target="http://rtt-elc-k3assessment.ncdpi.wikispaces.net/home"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98" name="Rectangle 150"/>
          <p:cNvSpPr>
            <a:spLocks noGrp="1" noChangeArrowheads="1"/>
          </p:cNvSpPr>
          <p:nvPr>
            <p:ph type="ctrTitle"/>
          </p:nvPr>
        </p:nvSpPr>
        <p:spPr>
          <a:xfrm>
            <a:off x="0" y="4419600"/>
            <a:ext cx="9144000" cy="2133600"/>
          </a:xfrm>
        </p:spPr>
        <p:txBody>
          <a:bodyPr/>
          <a:lstStyle/>
          <a:p>
            <a:r>
              <a:rPr lang="es-UY" b="1" dirty="0" smtClean="0">
                <a:solidFill>
                  <a:schemeClr val="accent1">
                    <a:lumMod val="50000"/>
                  </a:schemeClr>
                </a:solidFill>
              </a:rPr>
              <a:t>Kindergarten Entry Assessment</a:t>
            </a:r>
            <a:endParaRPr lang="es-ES" b="1" dirty="0">
              <a:solidFill>
                <a:schemeClr val="accent1">
                  <a:lumMod val="50000"/>
                </a:schemeClr>
              </a:solidFill>
            </a:endParaRPr>
          </a:p>
        </p:txBody>
      </p:sp>
      <p:sp>
        <p:nvSpPr>
          <p:cNvPr id="3" name="Rectangle 150"/>
          <p:cNvSpPr txBox="1">
            <a:spLocks noChangeArrowheads="1"/>
          </p:cNvSpPr>
          <p:nvPr/>
        </p:nvSpPr>
        <p:spPr bwMode="auto">
          <a:xfrm>
            <a:off x="304800" y="5638800"/>
            <a:ext cx="8305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s-UY" sz="4000" b="1" dirty="0" smtClean="0">
                <a:solidFill>
                  <a:schemeClr val="accent1">
                    <a:lumMod val="50000"/>
                  </a:schemeClr>
                </a:solidFill>
              </a:rPr>
              <a:t>May 1, 2015</a:t>
            </a:r>
            <a:endParaRPr lang="es-ES" sz="4000" b="1" dirty="0">
              <a:solidFill>
                <a:schemeClr val="accent1">
                  <a:lumMod val="50000"/>
                </a:schemeClr>
              </a:solidFill>
            </a:endParaRPr>
          </a:p>
        </p:txBody>
      </p:sp>
    </p:spTree>
    <p:extLst>
      <p:ext uri="{BB962C8B-B14F-4D97-AF65-F5344CB8AC3E}">
        <p14:creationId xmlns:p14="http://schemas.microsoft.com/office/powerpoint/2010/main" val="3825973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What does KEA stand for?</a:t>
            </a:r>
            <a:endParaRPr lang="en-US" dirty="0"/>
          </a:p>
        </p:txBody>
      </p:sp>
      <p:sp>
        <p:nvSpPr>
          <p:cNvPr id="3" name="Content Placeholder 2"/>
          <p:cNvSpPr>
            <a:spLocks noGrp="1"/>
          </p:cNvSpPr>
          <p:nvPr>
            <p:ph idx="1"/>
          </p:nvPr>
        </p:nvSpPr>
        <p:spPr>
          <a:xfrm>
            <a:off x="152400" y="2057399"/>
            <a:ext cx="9144000" cy="1600200"/>
          </a:xfrm>
        </p:spPr>
        <p:txBody>
          <a:bodyPr>
            <a:normAutofit fontScale="85000" lnSpcReduction="10000"/>
          </a:bodyPr>
          <a:lstStyle/>
          <a:p>
            <a:pPr marL="0" indent="0">
              <a:buNone/>
            </a:pPr>
            <a:r>
              <a:rPr lang="en-US" sz="7200" b="1" dirty="0" smtClean="0"/>
              <a:t>K</a:t>
            </a:r>
            <a:r>
              <a:rPr lang="en-US" sz="5400" dirty="0" smtClean="0"/>
              <a:t>indergarten </a:t>
            </a:r>
            <a:r>
              <a:rPr lang="en-US" sz="7200" b="1" dirty="0" smtClean="0"/>
              <a:t>E</a:t>
            </a:r>
            <a:r>
              <a:rPr lang="en-US" sz="5400" dirty="0" smtClean="0"/>
              <a:t>ntry </a:t>
            </a:r>
            <a:r>
              <a:rPr lang="en-US" sz="7200" b="1" dirty="0" smtClean="0"/>
              <a:t>A</a:t>
            </a:r>
            <a:r>
              <a:rPr lang="en-US" sz="5400" dirty="0" smtClean="0"/>
              <a:t>ssessment</a:t>
            </a:r>
            <a:endParaRPr lang="en-US" sz="5400" dirty="0"/>
          </a:p>
        </p:txBody>
      </p:sp>
    </p:spTree>
    <p:extLst>
      <p:ext uri="{BB962C8B-B14F-4D97-AF65-F5344CB8AC3E}">
        <p14:creationId xmlns:p14="http://schemas.microsoft.com/office/powerpoint/2010/main" val="23055229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KEA Process</a:t>
            </a:r>
            <a:endParaRPr lang="en-US" sz="4800" dirty="0">
              <a:solidFill>
                <a:schemeClr val="accent1">
                  <a:lumMod val="50000"/>
                </a:schemeClr>
              </a:solidFill>
            </a:endParaRPr>
          </a:p>
        </p:txBody>
      </p:sp>
      <p:sp>
        <p:nvSpPr>
          <p:cNvPr id="3" name="Content Placeholder 2"/>
          <p:cNvSpPr>
            <a:spLocks noGrp="1"/>
          </p:cNvSpPr>
          <p:nvPr>
            <p:ph idx="1"/>
          </p:nvPr>
        </p:nvSpPr>
        <p:spPr>
          <a:xfrm>
            <a:off x="457200" y="1371600"/>
            <a:ext cx="8229600" cy="4754563"/>
          </a:xfrm>
        </p:spPr>
        <p:txBody>
          <a:bodyPr/>
          <a:lstStyle/>
          <a:p>
            <a:r>
              <a:rPr lang="en-US" dirty="0" smtClean="0"/>
              <a:t>Kindergarten teachers collect information about children to guide teaching and learning.</a:t>
            </a:r>
          </a:p>
          <a:p>
            <a:r>
              <a:rPr lang="en-US" dirty="0" smtClean="0"/>
              <a:t>Data collected during the first 60 days</a:t>
            </a:r>
          </a:p>
          <a:p>
            <a:r>
              <a:rPr lang="en-US" dirty="0" smtClean="0"/>
              <a:t>Begins 2015-2016 school year</a:t>
            </a:r>
            <a:endParaRPr lang="en-US" dirty="0"/>
          </a:p>
        </p:txBody>
      </p:sp>
    </p:spTree>
    <p:extLst>
      <p:ext uri="{BB962C8B-B14F-4D97-AF65-F5344CB8AC3E}">
        <p14:creationId xmlns:p14="http://schemas.microsoft.com/office/powerpoint/2010/main" val="3346738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800" dirty="0" smtClean="0">
                <a:solidFill>
                  <a:schemeClr val="accent1">
                    <a:lumMod val="50000"/>
                  </a:schemeClr>
                </a:solidFill>
              </a:rPr>
              <a:t>What is KEA?</a:t>
            </a:r>
            <a:endParaRPr lang="en-US" sz="4800" dirty="0">
              <a:solidFill>
                <a:schemeClr val="accent1">
                  <a:lumMod val="50000"/>
                </a:schemeClr>
              </a:solidFill>
            </a:endParaRPr>
          </a:p>
        </p:txBody>
      </p:sp>
      <p:sp>
        <p:nvSpPr>
          <p:cNvPr id="4" name="Text Placeholder 3"/>
          <p:cNvSpPr>
            <a:spLocks noGrp="1"/>
          </p:cNvSpPr>
          <p:nvPr>
            <p:ph type="body" idx="1"/>
          </p:nvPr>
        </p:nvSpPr>
        <p:spPr>
          <a:xfrm>
            <a:off x="381000" y="1066800"/>
            <a:ext cx="3886200" cy="640080"/>
          </a:xfrm>
        </p:spPr>
        <p:txBody>
          <a:bodyPr>
            <a:normAutofit/>
          </a:bodyPr>
          <a:lstStyle/>
          <a:p>
            <a:pPr algn="ctr"/>
            <a:r>
              <a:rPr lang="en-US" sz="3600" u="sng" dirty="0" smtClean="0">
                <a:solidFill>
                  <a:srgbClr val="00B050"/>
                </a:solidFill>
              </a:rPr>
              <a:t>It is:</a:t>
            </a:r>
            <a:endParaRPr lang="en-US" sz="3600" u="sng" dirty="0">
              <a:solidFill>
                <a:srgbClr val="00B050"/>
              </a:solidFill>
            </a:endParaRPr>
          </a:p>
        </p:txBody>
      </p:sp>
      <p:sp>
        <p:nvSpPr>
          <p:cNvPr id="5" name="Content Placeholder 4"/>
          <p:cNvSpPr>
            <a:spLocks noGrp="1"/>
          </p:cNvSpPr>
          <p:nvPr>
            <p:ph sz="half" idx="2"/>
          </p:nvPr>
        </p:nvSpPr>
        <p:spPr>
          <a:xfrm>
            <a:off x="152400" y="1600200"/>
            <a:ext cx="4800600" cy="4267200"/>
          </a:xfrm>
        </p:spPr>
        <p:txBody>
          <a:bodyPr>
            <a:normAutofit/>
          </a:bodyPr>
          <a:lstStyle/>
          <a:p>
            <a:r>
              <a:rPr lang="en-US" dirty="0" smtClean="0"/>
              <a:t>An on-going way to examine the whole child</a:t>
            </a:r>
          </a:p>
          <a:p>
            <a:r>
              <a:rPr lang="en-US" dirty="0" smtClean="0"/>
              <a:t>Formative in nature</a:t>
            </a:r>
          </a:p>
          <a:p>
            <a:r>
              <a:rPr lang="en-US" dirty="0" smtClean="0"/>
              <a:t>Embedded in and a part of daily instruction</a:t>
            </a:r>
          </a:p>
          <a:p>
            <a:r>
              <a:rPr lang="en-US" dirty="0" smtClean="0"/>
              <a:t>A guide for teaching and learning</a:t>
            </a:r>
          </a:p>
          <a:p>
            <a:r>
              <a:rPr lang="en-US" dirty="0" smtClean="0"/>
              <a:t>Data collection in multiple ways</a:t>
            </a:r>
          </a:p>
          <a:p>
            <a:pPr marL="0" indent="0">
              <a:buNone/>
            </a:pPr>
            <a:endParaRPr lang="en-US" dirty="0" smtClean="0"/>
          </a:p>
          <a:p>
            <a:endParaRPr lang="en-US" dirty="0"/>
          </a:p>
        </p:txBody>
      </p:sp>
      <p:sp>
        <p:nvSpPr>
          <p:cNvPr id="6" name="Text Placeholder 5"/>
          <p:cNvSpPr>
            <a:spLocks noGrp="1"/>
          </p:cNvSpPr>
          <p:nvPr>
            <p:ph type="body" sz="quarter" idx="3"/>
          </p:nvPr>
        </p:nvSpPr>
        <p:spPr>
          <a:xfrm>
            <a:off x="5029200" y="1066800"/>
            <a:ext cx="3886200" cy="640080"/>
          </a:xfrm>
        </p:spPr>
        <p:txBody>
          <a:bodyPr>
            <a:normAutofit/>
          </a:bodyPr>
          <a:lstStyle/>
          <a:p>
            <a:pPr algn="ctr"/>
            <a:r>
              <a:rPr lang="en-US" sz="3600" u="sng" dirty="0" smtClean="0">
                <a:solidFill>
                  <a:srgbClr val="FF0000"/>
                </a:solidFill>
              </a:rPr>
              <a:t>It is not:</a:t>
            </a:r>
            <a:endParaRPr lang="en-US" sz="3600" u="sng" dirty="0">
              <a:solidFill>
                <a:srgbClr val="FF0000"/>
              </a:solidFill>
            </a:endParaRPr>
          </a:p>
        </p:txBody>
      </p:sp>
      <p:sp>
        <p:nvSpPr>
          <p:cNvPr id="7" name="Content Placeholder 6"/>
          <p:cNvSpPr>
            <a:spLocks noGrp="1"/>
          </p:cNvSpPr>
          <p:nvPr>
            <p:ph sz="quarter" idx="4"/>
          </p:nvPr>
        </p:nvSpPr>
        <p:spPr>
          <a:xfrm>
            <a:off x="5181600" y="1600200"/>
            <a:ext cx="3962400" cy="4267200"/>
          </a:xfrm>
        </p:spPr>
        <p:txBody>
          <a:bodyPr/>
          <a:lstStyle/>
          <a:p>
            <a:r>
              <a:rPr lang="en-US" dirty="0" smtClean="0"/>
              <a:t>High-stakes accountability</a:t>
            </a:r>
          </a:p>
          <a:p>
            <a:r>
              <a:rPr lang="en-US" dirty="0" smtClean="0"/>
              <a:t>A one-time assessment</a:t>
            </a:r>
          </a:p>
          <a:p>
            <a:r>
              <a:rPr lang="en-US" dirty="0" smtClean="0"/>
              <a:t>Something to mark off your to-do list</a:t>
            </a:r>
            <a:endParaRPr lang="en-US" dirty="0"/>
          </a:p>
        </p:txBody>
      </p:sp>
    </p:spTree>
    <p:extLst>
      <p:ext uri="{BB962C8B-B14F-4D97-AF65-F5344CB8AC3E}">
        <p14:creationId xmlns:p14="http://schemas.microsoft.com/office/powerpoint/2010/main" val="17057633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85800"/>
            <a:ext cx="8229600" cy="1143000"/>
          </a:xfrm>
        </p:spPr>
        <p:txBody>
          <a:bodyPr>
            <a:noAutofit/>
          </a:bodyPr>
          <a:lstStyle/>
          <a:p>
            <a:r>
              <a:rPr lang="en-US" sz="4800" dirty="0" smtClean="0">
                <a:solidFill>
                  <a:schemeClr val="accent1">
                    <a:lumMod val="50000"/>
                  </a:schemeClr>
                </a:solidFill>
              </a:rPr>
              <a:t>Kindergarten Formative Assessment Process</a:t>
            </a:r>
            <a:endParaRPr lang="en-US" sz="4800" dirty="0">
              <a:solidFill>
                <a:schemeClr val="accent1">
                  <a:lumMod val="50000"/>
                </a:schemeClr>
              </a:solidFill>
            </a:endParaRPr>
          </a:p>
        </p:txBody>
      </p:sp>
      <p:sp>
        <p:nvSpPr>
          <p:cNvPr id="5" name="Content Placeholder 4"/>
          <p:cNvSpPr>
            <a:spLocks noGrp="1"/>
          </p:cNvSpPr>
          <p:nvPr>
            <p:ph sz="half" idx="1"/>
          </p:nvPr>
        </p:nvSpPr>
        <p:spPr>
          <a:xfrm>
            <a:off x="2667000" y="2667000"/>
            <a:ext cx="4038600" cy="1143000"/>
          </a:xfrm>
        </p:spPr>
        <p:txBody>
          <a:bodyPr>
            <a:normAutofit/>
          </a:bodyPr>
          <a:lstStyle/>
          <a:p>
            <a:pPr marL="0" indent="0" algn="ctr">
              <a:buNone/>
            </a:pPr>
            <a:r>
              <a:rPr lang="en-US" sz="4800" b="1" dirty="0" smtClean="0"/>
              <a:t>4 Key Points</a:t>
            </a:r>
            <a:endParaRPr lang="en-US" sz="4800" b="1" dirty="0"/>
          </a:p>
        </p:txBody>
      </p:sp>
    </p:spTree>
    <p:extLst>
      <p:ext uri="{BB962C8B-B14F-4D97-AF65-F5344CB8AC3E}">
        <p14:creationId xmlns:p14="http://schemas.microsoft.com/office/powerpoint/2010/main" val="3358548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t>KEY POINT 1</a:t>
            </a:r>
            <a:endParaRPr lang="en-US" sz="4800" dirty="0"/>
          </a:p>
        </p:txBody>
      </p:sp>
      <p:sp>
        <p:nvSpPr>
          <p:cNvPr id="4" name="Content Placeholder 3"/>
          <p:cNvSpPr>
            <a:spLocks noGrp="1"/>
          </p:cNvSpPr>
          <p:nvPr>
            <p:ph sz="half" idx="1"/>
          </p:nvPr>
        </p:nvSpPr>
        <p:spPr>
          <a:xfrm>
            <a:off x="228600" y="990600"/>
            <a:ext cx="8686800" cy="4525963"/>
          </a:xfrm>
        </p:spPr>
        <p:txBody>
          <a:bodyPr>
            <a:normAutofit/>
          </a:bodyPr>
          <a:lstStyle/>
          <a:p>
            <a:pPr marL="0" indent="0" algn="ctr">
              <a:buNone/>
            </a:pPr>
            <a:r>
              <a:rPr lang="en-US" sz="3200" dirty="0" smtClean="0"/>
              <a:t>K-3 Formative Assessment Process </a:t>
            </a:r>
            <a:r>
              <a:rPr lang="en-US" sz="3200" dirty="0"/>
              <a:t>focuses on the whole </a:t>
            </a:r>
            <a:r>
              <a:rPr lang="en-US" sz="3200" dirty="0" smtClean="0"/>
              <a:t>child: 5 </a:t>
            </a:r>
            <a:r>
              <a:rPr lang="en-US" sz="3200" dirty="0"/>
              <a:t>Domains of Learning and </a:t>
            </a:r>
            <a:r>
              <a:rPr lang="en-US" sz="3200" dirty="0" smtClean="0"/>
              <a:t>Development. </a:t>
            </a:r>
          </a:p>
        </p:txBody>
      </p:sp>
      <p:pic>
        <p:nvPicPr>
          <p:cNvPr id="3" name="Content Placeholder 2" descr="Screen Shot 2014-12-04 at 4.10.01 PM.png"/>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1614" b="-484"/>
          <a:stretch/>
        </p:blipFill>
        <p:spPr>
          <a:xfrm>
            <a:off x="1138185" y="2743200"/>
            <a:ext cx="6867629" cy="3799114"/>
          </a:xfrm>
        </p:spPr>
      </p:pic>
    </p:spTree>
    <p:extLst>
      <p:ext uri="{BB962C8B-B14F-4D97-AF65-F5344CB8AC3E}">
        <p14:creationId xmlns:p14="http://schemas.microsoft.com/office/powerpoint/2010/main" val="38418006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KEY POINT 2 </a:t>
            </a:r>
            <a:endParaRPr lang="en-US" sz="4800" dirty="0">
              <a:solidFill>
                <a:schemeClr val="accent1">
                  <a:lumMod val="50000"/>
                </a:schemeClr>
              </a:solidFill>
            </a:endParaRPr>
          </a:p>
        </p:txBody>
      </p:sp>
      <p:pic>
        <p:nvPicPr>
          <p:cNvPr id="9" name="Content Placeholder 8"/>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457200" y="1524000"/>
            <a:ext cx="4038600" cy="3028950"/>
          </a:xfrm>
        </p:spPr>
      </p:pic>
      <p:sp>
        <p:nvSpPr>
          <p:cNvPr id="4" name="Content Placeholder 3"/>
          <p:cNvSpPr>
            <a:spLocks noGrp="1"/>
          </p:cNvSpPr>
          <p:nvPr>
            <p:ph sz="half" idx="2"/>
          </p:nvPr>
        </p:nvSpPr>
        <p:spPr>
          <a:xfrm>
            <a:off x="4572000" y="1371600"/>
            <a:ext cx="4038600" cy="3840163"/>
          </a:xfrm>
        </p:spPr>
        <p:txBody>
          <a:bodyPr/>
          <a:lstStyle/>
          <a:p>
            <a:pPr marL="0" indent="0" algn="ctr">
              <a:buNone/>
            </a:pPr>
            <a:r>
              <a:rPr lang="en-US" sz="3200" dirty="0" smtClean="0"/>
              <a:t>This K-3 formative assessment process occurs </a:t>
            </a:r>
            <a:r>
              <a:rPr lang="en-US" sz="3200" i="1" dirty="0" smtClean="0"/>
              <a:t>during</a:t>
            </a:r>
            <a:r>
              <a:rPr lang="en-US" sz="3200" dirty="0" smtClean="0"/>
              <a:t> instruction rather </a:t>
            </a:r>
            <a:r>
              <a:rPr lang="en-US" sz="3200" dirty="0"/>
              <a:t>than as an isolated event apart from instruction. </a:t>
            </a:r>
          </a:p>
        </p:txBody>
      </p:sp>
    </p:spTree>
    <p:extLst>
      <p:ext uri="{BB962C8B-B14F-4D97-AF65-F5344CB8AC3E}">
        <p14:creationId xmlns:p14="http://schemas.microsoft.com/office/powerpoint/2010/main" val="325908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KEY POINT 2</a:t>
            </a:r>
            <a:endParaRPr lang="en-US" sz="4800" dirty="0">
              <a:solidFill>
                <a:schemeClr val="accent1">
                  <a:lumMod val="50000"/>
                </a:schemeClr>
              </a:solidFill>
            </a:endParaRPr>
          </a:p>
        </p:txBody>
      </p:sp>
      <p:sp>
        <p:nvSpPr>
          <p:cNvPr id="3" name="Content Placeholder 2"/>
          <p:cNvSpPr>
            <a:spLocks noGrp="1"/>
          </p:cNvSpPr>
          <p:nvPr>
            <p:ph sz="half" idx="1"/>
          </p:nvPr>
        </p:nvSpPr>
        <p:spPr>
          <a:xfrm>
            <a:off x="304800" y="1524000"/>
            <a:ext cx="4419600" cy="4800600"/>
          </a:xfrm>
        </p:spPr>
        <p:txBody>
          <a:bodyPr>
            <a:normAutofit/>
          </a:bodyPr>
          <a:lstStyle/>
          <a:p>
            <a:pPr marL="0" indent="0">
              <a:buNone/>
            </a:pPr>
            <a:r>
              <a:rPr lang="en-US" dirty="0" smtClean="0"/>
              <a:t>There are a </a:t>
            </a:r>
            <a:r>
              <a:rPr lang="en-US" dirty="0"/>
              <a:t>v</a:t>
            </a:r>
            <a:r>
              <a:rPr lang="en-US" dirty="0" smtClean="0"/>
              <a:t>ariety of ways to learn about students during instruction</a:t>
            </a:r>
          </a:p>
          <a:p>
            <a:pPr lvl="1"/>
            <a:r>
              <a:rPr lang="en-US" dirty="0" smtClean="0"/>
              <a:t>observe </a:t>
            </a:r>
            <a:r>
              <a:rPr lang="en-US" dirty="0"/>
              <a:t>students </a:t>
            </a:r>
            <a:r>
              <a:rPr lang="en-US" dirty="0" smtClean="0"/>
              <a:t>working</a:t>
            </a:r>
          </a:p>
          <a:p>
            <a:pPr lvl="1"/>
            <a:r>
              <a:rPr lang="en-US" dirty="0" smtClean="0"/>
              <a:t>ask </a:t>
            </a:r>
            <a:r>
              <a:rPr lang="en-US" dirty="0"/>
              <a:t>probing </a:t>
            </a:r>
            <a:r>
              <a:rPr lang="en-US" dirty="0" smtClean="0"/>
              <a:t>questions</a:t>
            </a:r>
          </a:p>
          <a:p>
            <a:pPr lvl="1"/>
            <a:r>
              <a:rPr lang="en-US" dirty="0" smtClean="0"/>
              <a:t>listen </a:t>
            </a:r>
            <a:r>
              <a:rPr lang="en-US" dirty="0"/>
              <a:t>to </a:t>
            </a:r>
            <a:r>
              <a:rPr lang="en-US" dirty="0" smtClean="0"/>
              <a:t>student thinking</a:t>
            </a:r>
          </a:p>
          <a:p>
            <a:pPr lvl="1"/>
            <a:r>
              <a:rPr lang="en-US" dirty="0"/>
              <a:t>r</a:t>
            </a:r>
            <a:r>
              <a:rPr lang="en-US" dirty="0" smtClean="0"/>
              <a:t>eview student work </a:t>
            </a:r>
          </a:p>
          <a:p>
            <a:pPr lvl="1"/>
            <a:endParaRPr lang="en-US" b="1" dirty="0"/>
          </a:p>
        </p:txBody>
      </p:sp>
      <p:pic>
        <p:nvPicPr>
          <p:cNvPr id="7" name="Content Placeholder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724400" y="1600200"/>
            <a:ext cx="4114800" cy="3086100"/>
          </a:xfrm>
        </p:spPr>
      </p:pic>
    </p:spTree>
    <p:extLst>
      <p:ext uri="{BB962C8B-B14F-4D97-AF65-F5344CB8AC3E}">
        <p14:creationId xmlns:p14="http://schemas.microsoft.com/office/powerpoint/2010/main" val="1784251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533400"/>
            <a:ext cx="8229600" cy="1143000"/>
          </a:xfrm>
        </p:spPr>
        <p:txBody>
          <a:bodyPr/>
          <a:lstStyle/>
          <a:p>
            <a:r>
              <a:rPr lang="en-US" sz="4800" dirty="0" smtClean="0">
                <a:solidFill>
                  <a:schemeClr val="accent1">
                    <a:lumMod val="50000"/>
                  </a:schemeClr>
                </a:solidFill>
              </a:rPr>
              <a:t>KEY POINT 2</a:t>
            </a:r>
            <a:endParaRPr lang="en-US" sz="4800" dirty="0">
              <a:solidFill>
                <a:schemeClr val="accent1">
                  <a:lumMod val="50000"/>
                </a:schemeClr>
              </a:solidFill>
            </a:endParaRPr>
          </a:p>
        </p:txBody>
      </p:sp>
      <p:sp>
        <p:nvSpPr>
          <p:cNvPr id="3" name="Content Placeholder 2"/>
          <p:cNvSpPr>
            <a:spLocks noGrp="1"/>
          </p:cNvSpPr>
          <p:nvPr>
            <p:ph sz="half" idx="1"/>
          </p:nvPr>
        </p:nvSpPr>
        <p:spPr>
          <a:xfrm>
            <a:off x="457200" y="1600200"/>
            <a:ext cx="4419600" cy="4800600"/>
          </a:xfrm>
        </p:spPr>
        <p:txBody>
          <a:bodyPr>
            <a:normAutofit/>
          </a:bodyPr>
          <a:lstStyle/>
          <a:p>
            <a:pPr marL="0" indent="0">
              <a:buNone/>
            </a:pPr>
            <a:r>
              <a:rPr lang="en-US" dirty="0" smtClean="0"/>
              <a:t>Teachers can learn about students throughout </a:t>
            </a:r>
            <a:r>
              <a:rPr lang="en-US" dirty="0"/>
              <a:t>the day in a variety of settings </a:t>
            </a:r>
            <a:endParaRPr lang="en-US" dirty="0" smtClean="0"/>
          </a:p>
          <a:p>
            <a:pPr lvl="1"/>
            <a:r>
              <a:rPr lang="en-US" dirty="0" smtClean="0"/>
              <a:t>whole group</a:t>
            </a:r>
          </a:p>
          <a:p>
            <a:pPr lvl="1"/>
            <a:r>
              <a:rPr lang="en-US" dirty="0" smtClean="0"/>
              <a:t>small group</a:t>
            </a:r>
          </a:p>
          <a:p>
            <a:pPr lvl="1"/>
            <a:r>
              <a:rPr lang="en-US" dirty="0"/>
              <a:t>c</a:t>
            </a:r>
            <a:r>
              <a:rPr lang="en-US" dirty="0" smtClean="0"/>
              <a:t>enters/stations</a:t>
            </a:r>
            <a:endParaRPr lang="en-US" dirty="0"/>
          </a:p>
          <a:p>
            <a:pPr lvl="1"/>
            <a:r>
              <a:rPr lang="en-US" dirty="0" smtClean="0"/>
              <a:t>individual</a:t>
            </a:r>
            <a:endParaRPr lang="en-US" dirty="0"/>
          </a:p>
        </p:txBody>
      </p:sp>
      <p:pic>
        <p:nvPicPr>
          <p:cNvPr id="12" name="Content Placeholder 11"/>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40057" t="15213"/>
          <a:stretch/>
        </p:blipFill>
        <p:spPr>
          <a:xfrm>
            <a:off x="4876800" y="685800"/>
            <a:ext cx="3810000" cy="4041853"/>
          </a:xfrm>
        </p:spPr>
      </p:pic>
    </p:spTree>
    <p:extLst>
      <p:ext uri="{BB962C8B-B14F-4D97-AF65-F5344CB8AC3E}">
        <p14:creationId xmlns:p14="http://schemas.microsoft.com/office/powerpoint/2010/main" val="34246873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0" y="274638"/>
            <a:ext cx="4191000" cy="1143000"/>
          </a:xfrm>
        </p:spPr>
        <p:txBody>
          <a:bodyPr/>
          <a:lstStyle/>
          <a:p>
            <a:r>
              <a:rPr lang="en-US" sz="4800" dirty="0" smtClean="0">
                <a:solidFill>
                  <a:schemeClr val="accent1">
                    <a:lumMod val="50000"/>
                  </a:schemeClr>
                </a:solidFill>
              </a:rPr>
              <a:t>KEY POINT 3</a:t>
            </a:r>
            <a:endParaRPr lang="en-US" sz="4800" dirty="0">
              <a:solidFill>
                <a:schemeClr val="accent1">
                  <a:lumMod val="50000"/>
                </a:schemeClr>
              </a:solidFill>
            </a:endParaRPr>
          </a:p>
        </p:txBody>
      </p:sp>
      <p:pic>
        <p:nvPicPr>
          <p:cNvPr id="5" name="Content Placeholder 4"/>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b="12393"/>
          <a:stretch/>
        </p:blipFill>
        <p:spPr>
          <a:xfrm>
            <a:off x="304800" y="914400"/>
            <a:ext cx="3392396" cy="3965028"/>
          </a:xfrm>
        </p:spPr>
      </p:pic>
      <p:sp>
        <p:nvSpPr>
          <p:cNvPr id="4" name="Content Placeholder 3"/>
          <p:cNvSpPr>
            <a:spLocks noGrp="1"/>
          </p:cNvSpPr>
          <p:nvPr>
            <p:ph sz="half" idx="2"/>
          </p:nvPr>
        </p:nvSpPr>
        <p:spPr>
          <a:xfrm>
            <a:off x="3733800" y="1219201"/>
            <a:ext cx="5181600" cy="3962399"/>
          </a:xfrm>
        </p:spPr>
        <p:txBody>
          <a:bodyPr>
            <a:normAutofit fontScale="92500" lnSpcReduction="10000"/>
          </a:bodyPr>
          <a:lstStyle/>
          <a:p>
            <a:pPr marL="0" indent="0">
              <a:buNone/>
            </a:pPr>
            <a:r>
              <a:rPr lang="en-US" dirty="0"/>
              <a:t>A teacher can collect evidence about students using a variety of </a:t>
            </a:r>
            <a:r>
              <a:rPr lang="en-US" dirty="0" smtClean="0"/>
              <a:t>strategies:</a:t>
            </a:r>
          </a:p>
          <a:p>
            <a:pPr lvl="1"/>
            <a:r>
              <a:rPr lang="en-US" dirty="0"/>
              <a:t>talk with families</a:t>
            </a:r>
          </a:p>
          <a:p>
            <a:pPr lvl="1"/>
            <a:r>
              <a:rPr lang="en-US" dirty="0" smtClean="0"/>
              <a:t>take photos</a:t>
            </a:r>
          </a:p>
          <a:p>
            <a:pPr lvl="1"/>
            <a:r>
              <a:rPr lang="en-US" dirty="0" smtClean="0"/>
              <a:t>record student conversations</a:t>
            </a:r>
          </a:p>
          <a:p>
            <a:pPr lvl="1"/>
            <a:r>
              <a:rPr lang="en-US" dirty="0" smtClean="0"/>
              <a:t>write </a:t>
            </a:r>
            <a:r>
              <a:rPr lang="en-US" dirty="0"/>
              <a:t>anecdotal </a:t>
            </a:r>
            <a:r>
              <a:rPr lang="en-US" dirty="0" smtClean="0"/>
              <a:t>notes</a:t>
            </a:r>
          </a:p>
          <a:p>
            <a:pPr lvl="1"/>
            <a:r>
              <a:rPr lang="en-US" dirty="0" smtClean="0"/>
              <a:t>collect </a:t>
            </a:r>
            <a:r>
              <a:rPr lang="en-US" dirty="0"/>
              <a:t>work </a:t>
            </a:r>
            <a:r>
              <a:rPr lang="en-US" dirty="0" smtClean="0"/>
              <a:t>samples</a:t>
            </a:r>
          </a:p>
          <a:p>
            <a:pPr lvl="1"/>
            <a:r>
              <a:rPr lang="en-US" dirty="0"/>
              <a:t>i</a:t>
            </a:r>
            <a:r>
              <a:rPr lang="en-US" dirty="0" smtClean="0"/>
              <a:t>ncorporate evidence from other school educators </a:t>
            </a:r>
          </a:p>
        </p:txBody>
      </p:sp>
    </p:spTree>
    <p:extLst>
      <p:ext uri="{BB962C8B-B14F-4D97-AF65-F5344CB8AC3E}">
        <p14:creationId xmlns:p14="http://schemas.microsoft.com/office/powerpoint/2010/main" val="28605594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800" dirty="0" smtClean="0">
                <a:solidFill>
                  <a:schemeClr val="accent1">
                    <a:lumMod val="50000"/>
                  </a:schemeClr>
                </a:solidFill>
              </a:rPr>
              <a:t>KEY POINT 4</a:t>
            </a:r>
            <a:endParaRPr lang="en-US" sz="4800" dirty="0">
              <a:solidFill>
                <a:schemeClr val="accent1">
                  <a:lumMod val="50000"/>
                </a:schemeClr>
              </a:solidFill>
            </a:endParaRPr>
          </a:p>
        </p:txBody>
      </p:sp>
      <p:sp>
        <p:nvSpPr>
          <p:cNvPr id="3" name="Content Placeholder 2"/>
          <p:cNvSpPr>
            <a:spLocks noGrp="1"/>
          </p:cNvSpPr>
          <p:nvPr>
            <p:ph sz="half" idx="1"/>
          </p:nvPr>
        </p:nvSpPr>
        <p:spPr>
          <a:xfrm>
            <a:off x="152400" y="1143000"/>
            <a:ext cx="5029200" cy="4525963"/>
          </a:xfrm>
        </p:spPr>
        <p:txBody>
          <a:bodyPr>
            <a:normAutofit/>
          </a:bodyPr>
          <a:lstStyle/>
          <a:p>
            <a:pPr marL="0" lvl="0" indent="0">
              <a:buNone/>
            </a:pPr>
            <a:r>
              <a:rPr lang="en-US" dirty="0"/>
              <a:t>Evidence is used to guide </a:t>
            </a:r>
            <a:r>
              <a:rPr lang="en-US" dirty="0" smtClean="0"/>
              <a:t>instruction:</a:t>
            </a:r>
            <a:endParaRPr lang="en-US" dirty="0"/>
          </a:p>
          <a:p>
            <a:pPr lvl="1"/>
            <a:r>
              <a:rPr lang="en-US" dirty="0"/>
              <a:t>i</a:t>
            </a:r>
            <a:r>
              <a:rPr lang="en-US" dirty="0" smtClean="0"/>
              <a:t>dentifies what students </a:t>
            </a:r>
            <a:r>
              <a:rPr lang="en-US" dirty="0"/>
              <a:t>know and are able to </a:t>
            </a:r>
            <a:r>
              <a:rPr lang="en-US" dirty="0" smtClean="0"/>
              <a:t>do and where to head next </a:t>
            </a:r>
          </a:p>
          <a:p>
            <a:pPr lvl="1"/>
            <a:r>
              <a:rPr lang="en-US" dirty="0" smtClean="0"/>
              <a:t>helps to </a:t>
            </a:r>
            <a:r>
              <a:rPr lang="en-US" dirty="0"/>
              <a:t>plan and adjust instruction in an ongoing </a:t>
            </a:r>
            <a:r>
              <a:rPr lang="en-US" dirty="0" smtClean="0"/>
              <a:t>manner</a:t>
            </a:r>
            <a:endParaRPr lang="en-US" dirty="0"/>
          </a:p>
          <a:p>
            <a:pPr lvl="1"/>
            <a:r>
              <a:rPr lang="en-US" dirty="0"/>
              <a:t>h</a:t>
            </a:r>
            <a:r>
              <a:rPr lang="en-US" dirty="0" smtClean="0"/>
              <a:t>elps to meet </a:t>
            </a:r>
            <a:r>
              <a:rPr lang="en-US" dirty="0"/>
              <a:t>the needs of all </a:t>
            </a:r>
            <a:r>
              <a:rPr lang="en-US" dirty="0" smtClean="0"/>
              <a:t>students </a:t>
            </a:r>
            <a:endParaRPr lang="en-US" dirty="0"/>
          </a:p>
        </p:txBody>
      </p:sp>
      <p:pic>
        <p:nvPicPr>
          <p:cNvPr id="6" name="Content Placeholder 5"/>
          <p:cNvPicPr>
            <a:picLocks noGrp="1" noChangeAspect="1"/>
          </p:cNvPicPr>
          <p:nvPr>
            <p:ph sz="half" idx="2"/>
          </p:nvPr>
        </p:nvPicPr>
        <p:blipFill>
          <a:blip r:embed="rId3"/>
          <a:stretch>
            <a:fillRect/>
          </a:stretch>
        </p:blipFill>
        <p:spPr>
          <a:xfrm>
            <a:off x="5105400" y="1295400"/>
            <a:ext cx="3733800" cy="3390104"/>
          </a:xfrm>
          <a:prstGeom prst="rect">
            <a:avLst/>
          </a:prstGeom>
        </p:spPr>
      </p:pic>
    </p:spTree>
    <p:extLst>
      <p:ext uri="{BB962C8B-B14F-4D97-AF65-F5344CB8AC3E}">
        <p14:creationId xmlns:p14="http://schemas.microsoft.com/office/powerpoint/2010/main" val="34748008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District KEA Team</a:t>
            </a:r>
            <a:endParaRPr lang="en-US" dirty="0">
              <a:solidFill>
                <a:schemeClr val="accent1">
                  <a:lumMod val="50000"/>
                </a:schemeClr>
              </a:solidFill>
            </a:endParaRPr>
          </a:p>
        </p:txBody>
      </p:sp>
      <p:sp>
        <p:nvSpPr>
          <p:cNvPr id="3" name="Content Placeholder 2"/>
          <p:cNvSpPr>
            <a:spLocks noGrp="1"/>
          </p:cNvSpPr>
          <p:nvPr>
            <p:ph idx="1"/>
          </p:nvPr>
        </p:nvSpPr>
        <p:spPr>
          <a:xfrm>
            <a:off x="457200" y="1371600"/>
            <a:ext cx="8229600" cy="4754563"/>
          </a:xfrm>
        </p:spPr>
        <p:txBody>
          <a:bodyPr/>
          <a:lstStyle/>
          <a:p>
            <a:r>
              <a:rPr lang="en-US" dirty="0" smtClean="0"/>
              <a:t>Kim Bowie, Trinity Principal</a:t>
            </a:r>
          </a:p>
          <a:p>
            <a:r>
              <a:rPr lang="en-US" dirty="0" smtClean="0"/>
              <a:t>Ana Floyd, Math/Science Lead Teacher</a:t>
            </a:r>
          </a:p>
          <a:p>
            <a:r>
              <a:rPr lang="en-US" dirty="0" smtClean="0"/>
              <a:t>Dr. Lynette Graves, K-5 Director</a:t>
            </a:r>
          </a:p>
          <a:p>
            <a:r>
              <a:rPr lang="en-US" dirty="0" smtClean="0"/>
              <a:t>Angela Harris, ELA/SS Lead Teacher</a:t>
            </a:r>
          </a:p>
          <a:p>
            <a:r>
              <a:rPr lang="en-US" dirty="0" smtClean="0"/>
              <a:t>Sarah Wilson, Franklinville Kindergarten Teacher</a:t>
            </a:r>
          </a:p>
        </p:txBody>
      </p:sp>
    </p:spTree>
    <p:extLst>
      <p:ext uri="{BB962C8B-B14F-4D97-AF65-F5344CB8AC3E}">
        <p14:creationId xmlns:p14="http://schemas.microsoft.com/office/powerpoint/2010/main" val="39982699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altLang="en-US" b="1" dirty="0">
                <a:solidFill>
                  <a:schemeClr val="tx1"/>
                </a:solidFill>
              </a:rPr>
              <a:t>Educating the Whole Child:</a:t>
            </a:r>
            <a:br>
              <a:rPr lang="en-US" altLang="en-US" b="1" dirty="0">
                <a:solidFill>
                  <a:schemeClr val="tx1"/>
                </a:solidFill>
              </a:rPr>
            </a:br>
            <a:r>
              <a:rPr lang="en-US" altLang="en-US" dirty="0"/>
              <a:t>5 Domains of Learning and Development</a:t>
            </a:r>
            <a:endParaRPr lang="en-US" b="1" dirty="0"/>
          </a:p>
        </p:txBody>
      </p:sp>
      <p:pic>
        <p:nvPicPr>
          <p:cNvPr id="3" name="Content Placeholder 2" descr="Screen Shot 2014-12-04 at 4.10.01 PM.pn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t="1614" b="-484"/>
          <a:stretch/>
        </p:blipFill>
        <p:spPr>
          <a:xfrm>
            <a:off x="685800" y="1905000"/>
            <a:ext cx="7969598" cy="4408714"/>
          </a:xfrm>
        </p:spPr>
      </p:pic>
    </p:spTree>
    <p:extLst>
      <p:ext uri="{BB962C8B-B14F-4D97-AF65-F5344CB8AC3E}">
        <p14:creationId xmlns:p14="http://schemas.microsoft.com/office/powerpoint/2010/main" val="24128430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p>
            <a:r>
              <a:rPr lang="en-US" dirty="0" smtClean="0"/>
              <a:t>K-3 Formative Assessment Process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37183727"/>
              </p:ext>
            </p:extLst>
          </p:nvPr>
        </p:nvGraphicFramePr>
        <p:xfrm>
          <a:off x="457200" y="1905000"/>
          <a:ext cx="8229600" cy="3962400"/>
        </p:xfrm>
        <a:graphic>
          <a:graphicData uri="http://schemas.openxmlformats.org/drawingml/2006/table">
            <a:tbl>
              <a:tblPr firstRow="1" bandRow="1">
                <a:tableStyleId>{5C22544A-7EE6-4342-B048-85BDC9FD1C3A}</a:tableStyleId>
              </a:tblPr>
              <a:tblGrid>
                <a:gridCol w="3886200"/>
                <a:gridCol w="43434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Fine Motor Development</a:t>
                      </a:r>
                    </a:p>
                    <a:p>
                      <a:pPr algn="ctr"/>
                      <a:r>
                        <a:rPr lang="en-US" sz="2000" dirty="0" smtClean="0">
                          <a:solidFill>
                            <a:schemeClr val="tx1"/>
                          </a:solidFill>
                        </a:rPr>
                        <a:t>Crossing Midline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Book Orientation &amp; Print</a:t>
                      </a:r>
                      <a:r>
                        <a:rPr lang="en-US" sz="2000" baseline="0" dirty="0" smtClean="0">
                          <a:solidFill>
                            <a:schemeClr val="tx1"/>
                          </a:solidFill>
                        </a:rPr>
                        <a:t> Awareness</a:t>
                      </a:r>
                    </a:p>
                    <a:p>
                      <a:pPr algn="ctr"/>
                      <a:r>
                        <a:rPr lang="en-US" sz="2000" dirty="0" smtClean="0">
                          <a:solidFill>
                            <a:schemeClr val="tx1"/>
                          </a:solidFill>
                        </a:rPr>
                        <a:t>Following Directions</a:t>
                      </a:r>
                    </a:p>
                    <a:p>
                      <a:pPr algn="ctr"/>
                      <a:r>
                        <a:rPr lang="en-US" sz="2000" dirty="0" smtClean="0">
                          <a:solidFill>
                            <a:schemeClr val="tx1"/>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527137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0000"/>
          </a:bodyPr>
          <a:lstStyle/>
          <a:p>
            <a:r>
              <a:rPr lang="en-US" dirty="0" smtClean="0"/>
              <a:t>2015-2016</a:t>
            </a:r>
            <a:br>
              <a:rPr lang="en-US" dirty="0" smtClean="0"/>
            </a:br>
            <a:r>
              <a:rPr lang="en-US" dirty="0" smtClean="0">
                <a:solidFill>
                  <a:srgbClr val="FF3399"/>
                </a:solidFill>
              </a:rPr>
              <a:t>Required</a:t>
            </a:r>
            <a:r>
              <a:rPr lang="en-US" dirty="0" smtClean="0">
                <a:solidFill>
                  <a:schemeClr val="accent2">
                    <a:lumMod val="75000"/>
                  </a:schemeClr>
                </a:solidFill>
              </a:rPr>
              <a:t> </a:t>
            </a:r>
            <a:r>
              <a:rPr lang="en-US" dirty="0" smtClean="0"/>
              <a:t>Constructs</a:t>
            </a:r>
            <a:endParaRPr lang="en-US" dirty="0"/>
          </a:p>
        </p:txBody>
      </p:sp>
      <p:sp>
        <p:nvSpPr>
          <p:cNvPr id="2" name="Content Placeholder 1"/>
          <p:cNvSpPr>
            <a:spLocks noGrp="1"/>
          </p:cNvSpPr>
          <p:nvPr>
            <p:ph idx="1"/>
          </p:nvPr>
        </p:nvSpPr>
        <p:spPr/>
        <p:txBody>
          <a:bodyPr/>
          <a:lstStyle/>
          <a:p>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2993815341"/>
              </p:ext>
            </p:extLst>
          </p:nvPr>
        </p:nvGraphicFramePr>
        <p:xfrm>
          <a:off x="533400" y="1524000"/>
          <a:ext cx="8229600" cy="3657600"/>
        </p:xfrm>
        <a:graphic>
          <a:graphicData uri="http://schemas.openxmlformats.org/drawingml/2006/table">
            <a:tbl>
              <a:tblPr firstRow="1" bandRow="1">
                <a:tableStyleId>{5C22544A-7EE6-4342-B048-85BDC9FD1C3A}</a:tableStyleId>
              </a:tblPr>
              <a:tblGrid>
                <a:gridCol w="3657600"/>
                <a:gridCol w="45720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1" dirty="0" smtClean="0">
                          <a:solidFill>
                            <a:srgbClr val="FF3399"/>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Fine Motor Development</a:t>
                      </a:r>
                    </a:p>
                    <a:p>
                      <a:pPr algn="ctr"/>
                      <a:r>
                        <a:rPr lang="en-US" sz="2000" dirty="0" smtClean="0">
                          <a:solidFill>
                            <a:schemeClr val="tx1"/>
                          </a:solidFill>
                        </a:rPr>
                        <a:t>Crossing Midline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FF3399"/>
                          </a:solidFill>
                        </a:rPr>
                        <a:t>Book Orientation &amp; Print</a:t>
                      </a:r>
                      <a:r>
                        <a:rPr lang="en-US" sz="2000" b="1" baseline="0" dirty="0" smtClean="0">
                          <a:solidFill>
                            <a:srgbClr val="FF3399"/>
                          </a:solidFill>
                        </a:rPr>
                        <a:t> Awareness</a:t>
                      </a:r>
                    </a:p>
                    <a:p>
                      <a:pPr algn="ctr"/>
                      <a:r>
                        <a:rPr lang="en-US" sz="2000" dirty="0" smtClean="0">
                          <a:solidFill>
                            <a:schemeClr val="tx1"/>
                          </a:solidFill>
                        </a:rPr>
                        <a:t>Following Directions</a:t>
                      </a:r>
                    </a:p>
                    <a:p>
                      <a:pPr algn="ctr"/>
                      <a:r>
                        <a:rPr lang="en-US" sz="2000" dirty="0" smtClean="0">
                          <a:solidFill>
                            <a:schemeClr val="tx1"/>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514625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0000"/>
          </a:bodyPr>
          <a:lstStyle/>
          <a:p>
            <a:r>
              <a:rPr lang="en-US" dirty="0" smtClean="0"/>
              <a:t>2015-2016</a:t>
            </a:r>
            <a:br>
              <a:rPr lang="en-US" dirty="0" smtClean="0"/>
            </a:br>
            <a:r>
              <a:rPr lang="en-US" dirty="0" smtClean="0">
                <a:solidFill>
                  <a:srgbClr val="FF3300"/>
                </a:solidFill>
              </a:rPr>
              <a:t>Optional</a:t>
            </a:r>
            <a:r>
              <a:rPr lang="en-US" dirty="0" smtClean="0">
                <a:solidFill>
                  <a:schemeClr val="accent6">
                    <a:lumMod val="75000"/>
                  </a:schemeClr>
                </a:solidFill>
              </a:rPr>
              <a:t> </a:t>
            </a:r>
            <a:r>
              <a:rPr lang="en-US" dirty="0" smtClean="0"/>
              <a:t>Constructs</a:t>
            </a:r>
            <a:endParaRPr lang="en-US" dirty="0"/>
          </a:p>
        </p:txBody>
      </p:sp>
      <p:sp>
        <p:nvSpPr>
          <p:cNvPr id="2" name="Content Placeholder 1"/>
          <p:cNvSpPr>
            <a:spLocks noGrp="1"/>
          </p:cNvSpPr>
          <p:nvPr>
            <p:ph idx="1"/>
          </p:nvPr>
        </p:nvSpPr>
        <p:spPr/>
        <p:txBody>
          <a:bodyPr/>
          <a:lstStyle/>
          <a:p>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3877130385"/>
              </p:ext>
            </p:extLst>
          </p:nvPr>
        </p:nvGraphicFramePr>
        <p:xfrm>
          <a:off x="381000" y="1524000"/>
          <a:ext cx="8229600" cy="3962400"/>
        </p:xfrm>
        <a:graphic>
          <a:graphicData uri="http://schemas.openxmlformats.org/drawingml/2006/table">
            <a:tbl>
              <a:tblPr firstRow="1" bandRow="1">
                <a:tableStyleId>{5C22544A-7EE6-4342-B048-85BDC9FD1C3A}</a:tableStyleId>
              </a:tblPr>
              <a:tblGrid>
                <a:gridCol w="3886200"/>
                <a:gridCol w="43434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1" dirty="0" smtClean="0">
                          <a:solidFill>
                            <a:srgbClr val="FF3300"/>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1" dirty="0" smtClean="0">
                          <a:solidFill>
                            <a:srgbClr val="FF3300"/>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1" dirty="0" smtClean="0">
                          <a:solidFill>
                            <a:srgbClr val="FF3300"/>
                          </a:solidFill>
                        </a:rPr>
                        <a:t>Fine Motor Development</a:t>
                      </a:r>
                    </a:p>
                    <a:p>
                      <a:pPr algn="ctr"/>
                      <a:r>
                        <a:rPr lang="en-US" sz="2000" b="1" dirty="0" smtClean="0">
                          <a:solidFill>
                            <a:srgbClr val="FF3300"/>
                          </a:solidFill>
                        </a:rPr>
                        <a:t>Crossing Midline</a:t>
                      </a:r>
                      <a:endParaRPr lang="en-US" sz="2000" b="1" dirty="0">
                        <a:solidFill>
                          <a:srgbClr val="FF33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Book Orientation &amp; Print</a:t>
                      </a:r>
                      <a:r>
                        <a:rPr lang="en-US" sz="2000" baseline="0" dirty="0" smtClean="0">
                          <a:solidFill>
                            <a:schemeClr val="tx1"/>
                          </a:solidFill>
                        </a:rPr>
                        <a:t> Awareness</a:t>
                      </a:r>
                    </a:p>
                    <a:p>
                      <a:pPr algn="ctr"/>
                      <a:r>
                        <a:rPr lang="en-US" sz="2000" b="1" dirty="0" smtClean="0">
                          <a:solidFill>
                            <a:srgbClr val="FF3300"/>
                          </a:solidFill>
                        </a:rPr>
                        <a:t>Following Directions</a:t>
                      </a:r>
                    </a:p>
                    <a:p>
                      <a:pPr algn="ctr"/>
                      <a:r>
                        <a:rPr lang="en-US" sz="2000" b="1" dirty="0" smtClean="0">
                          <a:solidFill>
                            <a:srgbClr val="FF3300"/>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198331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Reviewing the Constructs</a:t>
            </a:r>
            <a:endParaRPr lang="en-US" sz="4800" dirty="0">
              <a:solidFill>
                <a:schemeClr val="accent1">
                  <a:lumMod val="50000"/>
                </a:schemeClr>
              </a:solidFill>
            </a:endParaRPr>
          </a:p>
        </p:txBody>
      </p:sp>
      <p:sp>
        <p:nvSpPr>
          <p:cNvPr id="3" name="Content Placeholder 2"/>
          <p:cNvSpPr>
            <a:spLocks noGrp="1"/>
          </p:cNvSpPr>
          <p:nvPr>
            <p:ph idx="1"/>
          </p:nvPr>
        </p:nvSpPr>
        <p:spPr>
          <a:xfrm>
            <a:off x="457200" y="1371600"/>
            <a:ext cx="8229600" cy="4754563"/>
          </a:xfrm>
        </p:spPr>
        <p:txBody>
          <a:bodyPr/>
          <a:lstStyle/>
          <a:p>
            <a:r>
              <a:rPr lang="en-US" dirty="0" smtClean="0"/>
              <a:t>Divide the two constructs, “Object Counting” or the “Book Orientation &amp; Print Awareness”, between you and a partner.</a:t>
            </a:r>
          </a:p>
          <a:p>
            <a:pPr lvl="1"/>
            <a:r>
              <a:rPr lang="en-US" dirty="0" smtClean="0"/>
              <a:t>Read the construct you selected </a:t>
            </a:r>
          </a:p>
          <a:p>
            <a:pPr lvl="1"/>
            <a:r>
              <a:rPr lang="en-US" dirty="0" smtClean="0"/>
              <a:t>Explain the progression to your partner</a:t>
            </a:r>
          </a:p>
          <a:p>
            <a:pPr lvl="1"/>
            <a:r>
              <a:rPr lang="en-US" dirty="0" smtClean="0"/>
              <a:t>Discuss classroom examples </a:t>
            </a:r>
            <a:endParaRPr lang="en-US" dirty="0"/>
          </a:p>
        </p:txBody>
      </p:sp>
    </p:spTree>
    <p:extLst>
      <p:ext uri="{BB962C8B-B14F-4D97-AF65-F5344CB8AC3E}">
        <p14:creationId xmlns:p14="http://schemas.microsoft.com/office/powerpoint/2010/main" val="3104693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altLang="en-US" sz="3600" dirty="0" smtClean="0">
                <a:ea typeface="ＭＳ Ｐゴシック" pitchFamily="34" charset="-128"/>
              </a:rPr>
              <a:t>Sample classroom observation: </a:t>
            </a:r>
            <a:br>
              <a:rPr lang="en-US" altLang="en-US" sz="3600" dirty="0" smtClean="0">
                <a:ea typeface="ＭＳ Ｐゴシック" pitchFamily="34" charset="-128"/>
              </a:rPr>
            </a:br>
            <a:r>
              <a:rPr lang="en-US" altLang="en-US" sz="2800" dirty="0" smtClean="0">
                <a:ea typeface="ＭＳ Ｐゴシック" pitchFamily="34" charset="-128"/>
              </a:rPr>
              <a:t>Kim </a:t>
            </a:r>
            <a:r>
              <a:rPr lang="en-US" altLang="en-US" sz="2800" dirty="0" err="1" smtClean="0">
                <a:ea typeface="ＭＳ Ｐゴシック" pitchFamily="34" charset="-128"/>
              </a:rPr>
              <a:t>Harshaw</a:t>
            </a:r>
            <a:r>
              <a:rPr lang="en-US" altLang="en-US" sz="2800" dirty="0" smtClean="0">
                <a:ea typeface="ＭＳ Ｐゴシック" pitchFamily="34" charset="-128"/>
              </a:rPr>
              <a:t>, Orange County</a:t>
            </a:r>
          </a:p>
        </p:txBody>
      </p:sp>
      <p:pic>
        <p:nvPicPr>
          <p:cNvPr id="59395" name="Picture 4" descr="C:\Users\CDewey\Desktop\NC KEA\KEA Region 5\Kim's kids\20141017_105729.jpg"/>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a:xfrm>
            <a:off x="457200" y="1518099"/>
            <a:ext cx="2971800" cy="5279430"/>
          </a:xfrm>
          <a:noFill/>
        </p:spPr>
      </p:pic>
      <p:sp>
        <p:nvSpPr>
          <p:cNvPr id="59396" name="Content Placeholder 3"/>
          <p:cNvSpPr>
            <a:spLocks noGrp="1"/>
          </p:cNvSpPr>
          <p:nvPr>
            <p:ph sz="half" idx="2"/>
          </p:nvPr>
        </p:nvSpPr>
        <p:spPr>
          <a:xfrm>
            <a:off x="3505200" y="1600200"/>
            <a:ext cx="5486400" cy="4953000"/>
          </a:xfrm>
        </p:spPr>
        <p:txBody>
          <a:bodyPr/>
          <a:lstStyle/>
          <a:p>
            <a:pPr marL="0" indent="0">
              <a:buFont typeface="Arial" pitchFamily="34" charset="0"/>
              <a:buNone/>
            </a:pPr>
            <a:r>
              <a:rPr lang="en-US" altLang="en-US" dirty="0" smtClean="0">
                <a:ea typeface="ＭＳ Ｐゴシック" pitchFamily="34" charset="-128"/>
              </a:rPr>
              <a:t>During center time, a child was able to tell the number of pretend </a:t>
            </a:r>
            <a:r>
              <a:rPr lang="en-US" altLang="en-US" dirty="0" err="1" smtClean="0">
                <a:ea typeface="ＭＳ Ｐゴシック" pitchFamily="34" charset="-128"/>
              </a:rPr>
              <a:t>playdough</a:t>
            </a:r>
            <a:r>
              <a:rPr lang="en-US" altLang="en-US" dirty="0" smtClean="0">
                <a:ea typeface="ＭＳ Ｐゴシック" pitchFamily="34" charset="-128"/>
              </a:rPr>
              <a:t> pancakes she created in this scatter arrangement without recounting or saying the numbers aloud. When asked how many, she counted in her head and told me “10”. When asked how she knew, she said, “I counted them in my head.” “I didn’t have to say the words.”</a:t>
            </a:r>
          </a:p>
        </p:txBody>
      </p:sp>
      <p:sp>
        <p:nvSpPr>
          <p:cNvPr id="3" name="TextBox 2"/>
          <p:cNvSpPr txBox="1">
            <a:spLocks noChangeArrowheads="1"/>
          </p:cNvSpPr>
          <p:nvPr/>
        </p:nvSpPr>
        <p:spPr bwMode="auto">
          <a:xfrm rot="-387920">
            <a:off x="4705439" y="4795617"/>
            <a:ext cx="3772079" cy="1200329"/>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rgbClr val="000099"/>
                </a:solidFill>
                <a:latin typeface="Calibri" pitchFamily="34" charset="0"/>
                <a:ea typeface="ＭＳ Ｐゴシック" pitchFamily="34" charset="-128"/>
              </a:defRPr>
            </a:lvl1pPr>
            <a:lvl2pPr>
              <a:defRPr sz="2800">
                <a:solidFill>
                  <a:srgbClr val="000099"/>
                </a:solidFill>
                <a:latin typeface="Calibri" pitchFamily="34" charset="0"/>
                <a:ea typeface="ＭＳ Ｐゴシック" pitchFamily="34" charset="-128"/>
              </a:defRPr>
            </a:lvl2pPr>
            <a:lvl3pPr>
              <a:defRPr sz="2400">
                <a:solidFill>
                  <a:srgbClr val="000099"/>
                </a:solidFill>
                <a:latin typeface="Calibri" pitchFamily="34" charset="0"/>
                <a:ea typeface="ＭＳ Ｐゴシック" pitchFamily="34" charset="-128"/>
              </a:defRPr>
            </a:lvl3pPr>
            <a:lvl4pPr>
              <a:defRPr sz="2000">
                <a:solidFill>
                  <a:srgbClr val="000099"/>
                </a:solidFill>
                <a:latin typeface="Calibri" pitchFamily="34" charset="0"/>
                <a:ea typeface="ＭＳ Ｐゴシック" pitchFamily="34" charset="-128"/>
              </a:defRPr>
            </a:lvl4pPr>
            <a:lvl5pPr>
              <a:defRPr sz="2000">
                <a:solidFill>
                  <a:srgbClr val="000099"/>
                </a:solidFill>
                <a:latin typeface="Calibri" pitchFamily="34" charset="0"/>
                <a:ea typeface="ＭＳ Ｐゴシック" pitchFamily="34" charset="-128"/>
              </a:defRPr>
            </a:lvl5pPr>
            <a:lvl6pPr eaLnBrk="0" fontAlgn="base" hangingPunct="0">
              <a:spcAft>
                <a:spcPct val="0"/>
              </a:spcAft>
              <a:buChar char="»"/>
              <a:defRPr sz="2000">
                <a:solidFill>
                  <a:srgbClr val="000099"/>
                </a:solidFill>
                <a:latin typeface="Calibri" pitchFamily="34" charset="0"/>
                <a:ea typeface="ＭＳ Ｐゴシック" pitchFamily="34" charset="-128"/>
              </a:defRPr>
            </a:lvl6pPr>
            <a:lvl7pPr eaLnBrk="0" fontAlgn="base" hangingPunct="0">
              <a:spcAft>
                <a:spcPct val="0"/>
              </a:spcAft>
              <a:buChar char="»"/>
              <a:defRPr sz="2000">
                <a:solidFill>
                  <a:srgbClr val="000099"/>
                </a:solidFill>
                <a:latin typeface="Calibri" pitchFamily="34" charset="0"/>
                <a:ea typeface="ＭＳ Ｐゴシック" pitchFamily="34" charset="-128"/>
              </a:defRPr>
            </a:lvl7pPr>
            <a:lvl8pPr eaLnBrk="0" fontAlgn="base" hangingPunct="0">
              <a:spcAft>
                <a:spcPct val="0"/>
              </a:spcAft>
              <a:buChar char="»"/>
              <a:defRPr sz="2000">
                <a:solidFill>
                  <a:srgbClr val="000099"/>
                </a:solidFill>
                <a:latin typeface="Calibri" pitchFamily="34" charset="0"/>
                <a:ea typeface="ＭＳ Ｐゴシック" pitchFamily="34" charset="-128"/>
              </a:defRPr>
            </a:lvl8pPr>
            <a:lvl9pPr eaLnBrk="0" fontAlgn="base" hangingPunct="0">
              <a:spcAft>
                <a:spcPct val="0"/>
              </a:spcAft>
              <a:buChar char="»"/>
              <a:defRPr sz="2000">
                <a:solidFill>
                  <a:srgbClr val="000099"/>
                </a:solidFill>
                <a:latin typeface="Calibri" pitchFamily="34" charset="0"/>
                <a:ea typeface="ＭＳ Ｐゴシック" pitchFamily="34" charset="-128"/>
              </a:defRPr>
            </a:lvl9pPr>
          </a:lstStyle>
          <a:p>
            <a:pPr algn="ctr" eaLnBrk="0" fontAlgn="base" hangingPunct="0">
              <a:spcBef>
                <a:spcPct val="0"/>
              </a:spcBef>
              <a:spcAft>
                <a:spcPct val="0"/>
              </a:spcAft>
            </a:pPr>
            <a:r>
              <a:rPr lang="en-US" altLang="en-US" sz="2400" dirty="0" smtClean="0">
                <a:solidFill>
                  <a:prstClr val="black"/>
                </a:solidFill>
                <a:latin typeface="Arial" pitchFamily="34" charset="0"/>
              </a:rPr>
              <a:t>Student’s current learning status for Object Counting is level F. </a:t>
            </a:r>
          </a:p>
        </p:txBody>
      </p:sp>
    </p:spTree>
    <p:extLst>
      <p:ext uri="{BB962C8B-B14F-4D97-AF65-F5344CB8AC3E}">
        <p14:creationId xmlns:p14="http://schemas.microsoft.com/office/powerpoint/2010/main" val="27577695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altLang="en-US" dirty="0" smtClean="0">
                <a:ea typeface="ＭＳ Ｐゴシック" pitchFamily="34" charset="-128"/>
              </a:rPr>
              <a:t>Sample Classroom </a:t>
            </a:r>
            <a:r>
              <a:rPr lang="en-US" altLang="en-US" dirty="0">
                <a:ea typeface="ＭＳ Ｐゴシック" pitchFamily="34" charset="-128"/>
              </a:rPr>
              <a:t>O</a:t>
            </a:r>
            <a:r>
              <a:rPr lang="en-US" altLang="en-US" dirty="0" smtClean="0">
                <a:ea typeface="ＭＳ Ｐゴシック" pitchFamily="34" charset="-128"/>
              </a:rPr>
              <a:t>bservation</a:t>
            </a:r>
          </a:p>
        </p:txBody>
      </p:sp>
      <p:sp>
        <p:nvSpPr>
          <p:cNvPr id="61443" name="Content Placeholder 2"/>
          <p:cNvSpPr>
            <a:spLocks noGrp="1"/>
          </p:cNvSpPr>
          <p:nvPr>
            <p:ph idx="1"/>
          </p:nvPr>
        </p:nvSpPr>
        <p:spPr/>
        <p:txBody>
          <a:bodyPr/>
          <a:lstStyle/>
          <a:p>
            <a:pPr marL="0" indent="0" algn="ctr">
              <a:buFont typeface="Arial" pitchFamily="34" charset="0"/>
              <a:buNone/>
            </a:pPr>
            <a:r>
              <a:rPr lang="en-US" altLang="en-US" sz="3600" dirty="0" smtClean="0">
                <a:ea typeface="ＭＳ Ｐゴシック" pitchFamily="34" charset="-128"/>
              </a:rPr>
              <a:t>Jeremy and James are working in pairs during a math lesson. Each has 10 objects to count. The teacher asks them to pull one more out of the bag and asks, “How many do you have now?” James says 11 without recounting the objects. </a:t>
            </a:r>
          </a:p>
        </p:txBody>
      </p:sp>
      <p:sp>
        <p:nvSpPr>
          <p:cNvPr id="5" name="TextBox 4"/>
          <p:cNvSpPr txBox="1">
            <a:spLocks noChangeArrowheads="1"/>
          </p:cNvSpPr>
          <p:nvPr/>
        </p:nvSpPr>
        <p:spPr bwMode="auto">
          <a:xfrm rot="-387920">
            <a:off x="2268868" y="4075295"/>
            <a:ext cx="4377346" cy="1384995"/>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rgbClr val="000099"/>
                </a:solidFill>
                <a:latin typeface="Calibri" pitchFamily="34" charset="0"/>
                <a:ea typeface="ＭＳ Ｐゴシック" pitchFamily="34" charset="-128"/>
              </a:defRPr>
            </a:lvl1pPr>
            <a:lvl2pPr>
              <a:defRPr sz="2800">
                <a:solidFill>
                  <a:srgbClr val="000099"/>
                </a:solidFill>
                <a:latin typeface="Calibri" pitchFamily="34" charset="0"/>
                <a:ea typeface="ＭＳ Ｐゴシック" pitchFamily="34" charset="-128"/>
              </a:defRPr>
            </a:lvl2pPr>
            <a:lvl3pPr>
              <a:defRPr sz="2400">
                <a:solidFill>
                  <a:srgbClr val="000099"/>
                </a:solidFill>
                <a:latin typeface="Calibri" pitchFamily="34" charset="0"/>
                <a:ea typeface="ＭＳ Ｐゴシック" pitchFamily="34" charset="-128"/>
              </a:defRPr>
            </a:lvl3pPr>
            <a:lvl4pPr>
              <a:defRPr sz="2000">
                <a:solidFill>
                  <a:srgbClr val="000099"/>
                </a:solidFill>
                <a:latin typeface="Calibri" pitchFamily="34" charset="0"/>
                <a:ea typeface="ＭＳ Ｐゴシック" pitchFamily="34" charset="-128"/>
              </a:defRPr>
            </a:lvl4pPr>
            <a:lvl5pPr>
              <a:defRPr sz="2000">
                <a:solidFill>
                  <a:srgbClr val="000099"/>
                </a:solidFill>
                <a:latin typeface="Calibri" pitchFamily="34" charset="0"/>
                <a:ea typeface="ＭＳ Ｐゴシック" pitchFamily="34" charset="-128"/>
              </a:defRPr>
            </a:lvl5pPr>
            <a:lvl6pPr eaLnBrk="0" fontAlgn="base" hangingPunct="0">
              <a:spcAft>
                <a:spcPct val="0"/>
              </a:spcAft>
              <a:buChar char="»"/>
              <a:defRPr sz="2000">
                <a:solidFill>
                  <a:srgbClr val="000099"/>
                </a:solidFill>
                <a:latin typeface="Calibri" pitchFamily="34" charset="0"/>
                <a:ea typeface="ＭＳ Ｐゴシック" pitchFamily="34" charset="-128"/>
              </a:defRPr>
            </a:lvl6pPr>
            <a:lvl7pPr eaLnBrk="0" fontAlgn="base" hangingPunct="0">
              <a:spcAft>
                <a:spcPct val="0"/>
              </a:spcAft>
              <a:buChar char="»"/>
              <a:defRPr sz="2000">
                <a:solidFill>
                  <a:srgbClr val="000099"/>
                </a:solidFill>
                <a:latin typeface="Calibri" pitchFamily="34" charset="0"/>
                <a:ea typeface="ＭＳ Ｐゴシック" pitchFamily="34" charset="-128"/>
              </a:defRPr>
            </a:lvl7pPr>
            <a:lvl8pPr eaLnBrk="0" fontAlgn="base" hangingPunct="0">
              <a:spcAft>
                <a:spcPct val="0"/>
              </a:spcAft>
              <a:buChar char="»"/>
              <a:defRPr sz="2000">
                <a:solidFill>
                  <a:srgbClr val="000099"/>
                </a:solidFill>
                <a:latin typeface="Calibri" pitchFamily="34" charset="0"/>
                <a:ea typeface="ＭＳ Ｐゴシック" pitchFamily="34" charset="-128"/>
              </a:defRPr>
            </a:lvl8pPr>
            <a:lvl9pPr eaLnBrk="0" fontAlgn="base" hangingPunct="0">
              <a:spcAft>
                <a:spcPct val="0"/>
              </a:spcAft>
              <a:buChar char="»"/>
              <a:defRPr sz="2000">
                <a:solidFill>
                  <a:srgbClr val="000099"/>
                </a:solidFill>
                <a:latin typeface="Calibri" pitchFamily="34" charset="0"/>
                <a:ea typeface="ＭＳ Ｐゴシック" pitchFamily="34" charset="-128"/>
              </a:defRPr>
            </a:lvl9pPr>
          </a:lstStyle>
          <a:p>
            <a:pPr algn="ctr" eaLnBrk="0" fontAlgn="base" hangingPunct="0">
              <a:spcBef>
                <a:spcPct val="0"/>
              </a:spcBef>
              <a:spcAft>
                <a:spcPct val="0"/>
              </a:spcAft>
            </a:pPr>
            <a:r>
              <a:rPr lang="en-US" altLang="en-US" sz="2800" dirty="0" smtClean="0">
                <a:solidFill>
                  <a:prstClr val="black"/>
                </a:solidFill>
                <a:latin typeface="Arial" pitchFamily="34" charset="0"/>
              </a:rPr>
              <a:t>James’s current learning status for Object Counting is level G. </a:t>
            </a:r>
          </a:p>
        </p:txBody>
      </p:sp>
    </p:spTree>
    <p:extLst>
      <p:ext uri="{BB962C8B-B14F-4D97-AF65-F5344CB8AC3E}">
        <p14:creationId xmlns:p14="http://schemas.microsoft.com/office/powerpoint/2010/main" val="16478443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altLang="en-US" sz="4000" dirty="0" smtClean="0">
                <a:ea typeface="ＭＳ Ｐゴシック" pitchFamily="34" charset="-128"/>
              </a:rPr>
              <a:t>Sample classroom observation: </a:t>
            </a:r>
            <a:br>
              <a:rPr lang="en-US" altLang="en-US" sz="4000" dirty="0" smtClean="0">
                <a:ea typeface="ＭＳ Ｐゴシック" pitchFamily="34" charset="-128"/>
              </a:rPr>
            </a:br>
            <a:r>
              <a:rPr lang="en-US" altLang="en-US" sz="3200" dirty="0" smtClean="0">
                <a:ea typeface="ＭＳ Ｐゴシック" pitchFamily="34" charset="-128"/>
              </a:rPr>
              <a:t>Kim </a:t>
            </a:r>
            <a:r>
              <a:rPr lang="en-US" altLang="en-US" sz="3200" dirty="0" err="1" smtClean="0">
                <a:ea typeface="ＭＳ Ｐゴシック" pitchFamily="34" charset="-128"/>
              </a:rPr>
              <a:t>Harshaw</a:t>
            </a:r>
            <a:r>
              <a:rPr lang="en-US" altLang="en-US" sz="3200" dirty="0" smtClean="0">
                <a:ea typeface="ＭＳ Ｐゴシック" pitchFamily="34" charset="-128"/>
              </a:rPr>
              <a:t>, Orange County</a:t>
            </a:r>
          </a:p>
        </p:txBody>
      </p:sp>
      <p:sp>
        <p:nvSpPr>
          <p:cNvPr id="5" name="Content Placeholder 4"/>
          <p:cNvSpPr>
            <a:spLocks noGrp="1"/>
          </p:cNvSpPr>
          <p:nvPr>
            <p:ph idx="1"/>
          </p:nvPr>
        </p:nvSpPr>
        <p:spPr/>
        <p:txBody>
          <a:bodyPr/>
          <a:lstStyle/>
          <a:p>
            <a:pPr marL="0" indent="0" algn="ctr">
              <a:buFont typeface="Arial" pitchFamily="34" charset="0"/>
              <a:buNone/>
              <a:defRPr/>
            </a:pPr>
            <a:r>
              <a:rPr lang="en-US" sz="4000" dirty="0" smtClean="0"/>
              <a:t>A child demonstrated Book Orientation skills as she was pretend reading to two other students in the book center. She sat with the book in her lap and turned some pages as she told the story using the pictures. </a:t>
            </a:r>
          </a:p>
          <a:p>
            <a:pPr>
              <a:defRPr/>
            </a:pPr>
            <a:endParaRPr lang="en-US" dirty="0"/>
          </a:p>
        </p:txBody>
      </p:sp>
      <p:sp>
        <p:nvSpPr>
          <p:cNvPr id="3" name="TextBox 2"/>
          <p:cNvSpPr txBox="1">
            <a:spLocks noChangeArrowheads="1"/>
          </p:cNvSpPr>
          <p:nvPr/>
        </p:nvSpPr>
        <p:spPr bwMode="auto">
          <a:xfrm rot="-387920">
            <a:off x="3095625" y="3761770"/>
            <a:ext cx="3124200" cy="1569660"/>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rgbClr val="000099"/>
                </a:solidFill>
                <a:latin typeface="Calibri" pitchFamily="34" charset="0"/>
                <a:ea typeface="ＭＳ Ｐゴシック" pitchFamily="34" charset="-128"/>
              </a:defRPr>
            </a:lvl1pPr>
            <a:lvl2pPr>
              <a:defRPr sz="2800">
                <a:solidFill>
                  <a:srgbClr val="000099"/>
                </a:solidFill>
                <a:latin typeface="Calibri" pitchFamily="34" charset="0"/>
                <a:ea typeface="ＭＳ Ｐゴシック" pitchFamily="34" charset="-128"/>
              </a:defRPr>
            </a:lvl2pPr>
            <a:lvl3pPr>
              <a:defRPr sz="2400">
                <a:solidFill>
                  <a:srgbClr val="000099"/>
                </a:solidFill>
                <a:latin typeface="Calibri" pitchFamily="34" charset="0"/>
                <a:ea typeface="ＭＳ Ｐゴシック" pitchFamily="34" charset="-128"/>
              </a:defRPr>
            </a:lvl3pPr>
            <a:lvl4pPr>
              <a:defRPr sz="2000">
                <a:solidFill>
                  <a:srgbClr val="000099"/>
                </a:solidFill>
                <a:latin typeface="Calibri" pitchFamily="34" charset="0"/>
                <a:ea typeface="ＭＳ Ｐゴシック" pitchFamily="34" charset="-128"/>
              </a:defRPr>
            </a:lvl4pPr>
            <a:lvl5pPr>
              <a:defRPr sz="2000">
                <a:solidFill>
                  <a:srgbClr val="000099"/>
                </a:solidFill>
                <a:latin typeface="Calibri" pitchFamily="34" charset="0"/>
                <a:ea typeface="ＭＳ Ｐゴシック" pitchFamily="34" charset="-128"/>
              </a:defRPr>
            </a:lvl5pPr>
            <a:lvl6pPr eaLnBrk="0" fontAlgn="base" hangingPunct="0">
              <a:spcAft>
                <a:spcPct val="0"/>
              </a:spcAft>
              <a:buChar char="»"/>
              <a:defRPr sz="2000">
                <a:solidFill>
                  <a:srgbClr val="000099"/>
                </a:solidFill>
                <a:latin typeface="Calibri" pitchFamily="34" charset="0"/>
                <a:ea typeface="ＭＳ Ｐゴシック" pitchFamily="34" charset="-128"/>
              </a:defRPr>
            </a:lvl6pPr>
            <a:lvl7pPr eaLnBrk="0" fontAlgn="base" hangingPunct="0">
              <a:spcAft>
                <a:spcPct val="0"/>
              </a:spcAft>
              <a:buChar char="»"/>
              <a:defRPr sz="2000">
                <a:solidFill>
                  <a:srgbClr val="000099"/>
                </a:solidFill>
                <a:latin typeface="Calibri" pitchFamily="34" charset="0"/>
                <a:ea typeface="ＭＳ Ｐゴシック" pitchFamily="34" charset="-128"/>
              </a:defRPr>
            </a:lvl7pPr>
            <a:lvl8pPr eaLnBrk="0" fontAlgn="base" hangingPunct="0">
              <a:spcAft>
                <a:spcPct val="0"/>
              </a:spcAft>
              <a:buChar char="»"/>
              <a:defRPr sz="2000">
                <a:solidFill>
                  <a:srgbClr val="000099"/>
                </a:solidFill>
                <a:latin typeface="Calibri" pitchFamily="34" charset="0"/>
                <a:ea typeface="ＭＳ Ｐゴシック" pitchFamily="34" charset="-128"/>
              </a:defRPr>
            </a:lvl8pPr>
            <a:lvl9pPr eaLnBrk="0" fontAlgn="base" hangingPunct="0">
              <a:spcAft>
                <a:spcPct val="0"/>
              </a:spcAft>
              <a:buChar char="»"/>
              <a:defRPr sz="2000">
                <a:solidFill>
                  <a:srgbClr val="000099"/>
                </a:solidFill>
                <a:latin typeface="Calibri" pitchFamily="34" charset="0"/>
                <a:ea typeface="ＭＳ Ｐゴシック" pitchFamily="34" charset="-128"/>
              </a:defRPr>
            </a:lvl9pPr>
          </a:lstStyle>
          <a:p>
            <a:pPr algn="ctr" eaLnBrk="0" fontAlgn="base" hangingPunct="0">
              <a:spcBef>
                <a:spcPct val="0"/>
              </a:spcBef>
              <a:spcAft>
                <a:spcPct val="0"/>
              </a:spcAft>
            </a:pPr>
            <a:r>
              <a:rPr lang="en-US" altLang="en-US" sz="2400" dirty="0" smtClean="0">
                <a:solidFill>
                  <a:prstClr val="black"/>
                </a:solidFill>
                <a:latin typeface="Arial" pitchFamily="34" charset="0"/>
              </a:rPr>
              <a:t>Student’s current learning status for Book Orientation is level C. </a:t>
            </a:r>
          </a:p>
        </p:txBody>
      </p:sp>
    </p:spTree>
    <p:extLst>
      <p:ext uri="{BB962C8B-B14F-4D97-AF65-F5344CB8AC3E}">
        <p14:creationId xmlns:p14="http://schemas.microsoft.com/office/powerpoint/2010/main" val="26759721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en-US" dirty="0" smtClean="0">
                <a:ea typeface="ＭＳ Ｐゴシック" pitchFamily="34" charset="-128"/>
              </a:rPr>
              <a:t>Sample Classroom </a:t>
            </a:r>
            <a:r>
              <a:rPr lang="en-US" altLang="en-US" dirty="0">
                <a:ea typeface="ＭＳ Ｐゴシック" pitchFamily="34" charset="-128"/>
              </a:rPr>
              <a:t>O</a:t>
            </a:r>
            <a:r>
              <a:rPr lang="en-US" altLang="en-US" dirty="0" smtClean="0">
                <a:ea typeface="ＭＳ Ｐゴシック" pitchFamily="34" charset="-128"/>
              </a:rPr>
              <a:t>bservation</a:t>
            </a:r>
          </a:p>
        </p:txBody>
      </p:sp>
      <p:sp>
        <p:nvSpPr>
          <p:cNvPr id="62467" name="Content Placeholder 2"/>
          <p:cNvSpPr>
            <a:spLocks noGrp="1"/>
          </p:cNvSpPr>
          <p:nvPr>
            <p:ph idx="1"/>
          </p:nvPr>
        </p:nvSpPr>
        <p:spPr/>
        <p:txBody>
          <a:bodyPr/>
          <a:lstStyle/>
          <a:p>
            <a:pPr marL="0" indent="0" algn="ctr">
              <a:buFont typeface="Arial" pitchFamily="34" charset="0"/>
              <a:buNone/>
            </a:pPr>
            <a:r>
              <a:rPr lang="en-US" altLang="en-US" sz="4000" dirty="0" smtClean="0">
                <a:ea typeface="ＭＳ Ｐゴシック" pitchFamily="34" charset="-128"/>
              </a:rPr>
              <a:t>While reading a big book to a group of students, the teacher asks, “Where do I begin reading?” Elaine volunteers to help, comes up to the big book, and points to the first word on the page. </a:t>
            </a:r>
          </a:p>
        </p:txBody>
      </p:sp>
      <p:sp>
        <p:nvSpPr>
          <p:cNvPr id="4" name="TextBox 3"/>
          <p:cNvSpPr txBox="1">
            <a:spLocks noChangeArrowheads="1"/>
          </p:cNvSpPr>
          <p:nvPr/>
        </p:nvSpPr>
        <p:spPr bwMode="auto">
          <a:xfrm rot="-387920">
            <a:off x="2941417" y="2897031"/>
            <a:ext cx="3692866" cy="1815882"/>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rgbClr val="000099"/>
                </a:solidFill>
                <a:latin typeface="Calibri" pitchFamily="34" charset="0"/>
                <a:ea typeface="ＭＳ Ｐゴシック" pitchFamily="34" charset="-128"/>
              </a:defRPr>
            </a:lvl1pPr>
            <a:lvl2pPr>
              <a:defRPr sz="2800">
                <a:solidFill>
                  <a:srgbClr val="000099"/>
                </a:solidFill>
                <a:latin typeface="Calibri" pitchFamily="34" charset="0"/>
                <a:ea typeface="ＭＳ Ｐゴシック" pitchFamily="34" charset="-128"/>
              </a:defRPr>
            </a:lvl2pPr>
            <a:lvl3pPr>
              <a:defRPr sz="2400">
                <a:solidFill>
                  <a:srgbClr val="000099"/>
                </a:solidFill>
                <a:latin typeface="Calibri" pitchFamily="34" charset="0"/>
                <a:ea typeface="ＭＳ Ｐゴシック" pitchFamily="34" charset="-128"/>
              </a:defRPr>
            </a:lvl3pPr>
            <a:lvl4pPr>
              <a:defRPr sz="2000">
                <a:solidFill>
                  <a:srgbClr val="000099"/>
                </a:solidFill>
                <a:latin typeface="Calibri" pitchFamily="34" charset="0"/>
                <a:ea typeface="ＭＳ Ｐゴシック" pitchFamily="34" charset="-128"/>
              </a:defRPr>
            </a:lvl4pPr>
            <a:lvl5pPr>
              <a:defRPr sz="2000">
                <a:solidFill>
                  <a:srgbClr val="000099"/>
                </a:solidFill>
                <a:latin typeface="Calibri" pitchFamily="34" charset="0"/>
                <a:ea typeface="ＭＳ Ｐゴシック" pitchFamily="34" charset="-128"/>
              </a:defRPr>
            </a:lvl5pPr>
            <a:lvl6pPr eaLnBrk="0" fontAlgn="base" hangingPunct="0">
              <a:spcAft>
                <a:spcPct val="0"/>
              </a:spcAft>
              <a:buChar char="»"/>
              <a:defRPr sz="2000">
                <a:solidFill>
                  <a:srgbClr val="000099"/>
                </a:solidFill>
                <a:latin typeface="Calibri" pitchFamily="34" charset="0"/>
                <a:ea typeface="ＭＳ Ｐゴシック" pitchFamily="34" charset="-128"/>
              </a:defRPr>
            </a:lvl6pPr>
            <a:lvl7pPr eaLnBrk="0" fontAlgn="base" hangingPunct="0">
              <a:spcAft>
                <a:spcPct val="0"/>
              </a:spcAft>
              <a:buChar char="»"/>
              <a:defRPr sz="2000">
                <a:solidFill>
                  <a:srgbClr val="000099"/>
                </a:solidFill>
                <a:latin typeface="Calibri" pitchFamily="34" charset="0"/>
                <a:ea typeface="ＭＳ Ｐゴシック" pitchFamily="34" charset="-128"/>
              </a:defRPr>
            </a:lvl7pPr>
            <a:lvl8pPr eaLnBrk="0" fontAlgn="base" hangingPunct="0">
              <a:spcAft>
                <a:spcPct val="0"/>
              </a:spcAft>
              <a:buChar char="»"/>
              <a:defRPr sz="2000">
                <a:solidFill>
                  <a:srgbClr val="000099"/>
                </a:solidFill>
                <a:latin typeface="Calibri" pitchFamily="34" charset="0"/>
                <a:ea typeface="ＭＳ Ｐゴシック" pitchFamily="34" charset="-128"/>
              </a:defRPr>
            </a:lvl8pPr>
            <a:lvl9pPr eaLnBrk="0" fontAlgn="base" hangingPunct="0">
              <a:spcAft>
                <a:spcPct val="0"/>
              </a:spcAft>
              <a:buChar char="»"/>
              <a:defRPr sz="2000">
                <a:solidFill>
                  <a:srgbClr val="000099"/>
                </a:solidFill>
                <a:latin typeface="Calibri" pitchFamily="34" charset="0"/>
                <a:ea typeface="ＭＳ Ｐゴシック" pitchFamily="34" charset="-128"/>
              </a:defRPr>
            </a:lvl9pPr>
          </a:lstStyle>
          <a:p>
            <a:pPr algn="ctr" eaLnBrk="0" fontAlgn="base" hangingPunct="0">
              <a:spcBef>
                <a:spcPct val="0"/>
              </a:spcBef>
              <a:spcAft>
                <a:spcPct val="0"/>
              </a:spcAft>
            </a:pPr>
            <a:r>
              <a:rPr lang="en-US" altLang="en-US" sz="2800" dirty="0" smtClean="0">
                <a:solidFill>
                  <a:prstClr val="black"/>
                </a:solidFill>
                <a:latin typeface="Arial" pitchFamily="34" charset="0"/>
              </a:rPr>
              <a:t>Elaine’s current learning status for Print Awareness is level E.</a:t>
            </a:r>
          </a:p>
        </p:txBody>
      </p:sp>
    </p:spTree>
    <p:extLst>
      <p:ext uri="{BB962C8B-B14F-4D97-AF65-F5344CB8AC3E}">
        <p14:creationId xmlns:p14="http://schemas.microsoft.com/office/powerpoint/2010/main" val="5601178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2238" y="1246188"/>
            <a:ext cx="3990975" cy="341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p:nvSpPr>
        <p:spPr>
          <a:xfrm>
            <a:off x="5862638" y="838200"/>
            <a:ext cx="2640012" cy="976313"/>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base" hangingPunct="0">
              <a:lnSpc>
                <a:spcPct val="115000"/>
              </a:lnSpc>
              <a:spcAft>
                <a:spcPts val="1000"/>
              </a:spcAft>
              <a:defRPr/>
            </a:pPr>
            <a:r>
              <a:rPr lang="en-US" sz="1400" dirty="0">
                <a:solidFill>
                  <a:prstClr val="black"/>
                </a:solidFill>
                <a:ea typeface="Calibri"/>
                <a:cs typeface="Times New Roman"/>
              </a:rPr>
              <a:t>Learning targets are selected with students using the next step along the construct progression.</a:t>
            </a:r>
          </a:p>
        </p:txBody>
      </p:sp>
      <p:sp>
        <p:nvSpPr>
          <p:cNvPr id="8" name="Rounded Rectangle 7"/>
          <p:cNvSpPr>
            <a:spLocks noChangeArrowheads="1"/>
          </p:cNvSpPr>
          <p:nvPr/>
        </p:nvSpPr>
        <p:spPr bwMode="auto">
          <a:xfrm>
            <a:off x="6319838" y="2411413"/>
            <a:ext cx="2297112" cy="1001712"/>
          </a:xfrm>
          <a:prstGeom prst="roundRect">
            <a:avLst>
              <a:gd name="adj" fmla="val 16667"/>
            </a:avLst>
          </a:prstGeom>
          <a:noFill/>
          <a:ln w="38100" algn="ctr">
            <a:solidFill>
              <a:schemeClr val="accent3"/>
            </a:solidFill>
            <a:round/>
            <a:headEnd/>
            <a:tailEnd/>
          </a:ln>
        </p:spPr>
        <p:txBody>
          <a:bodyPr anchor="ctr"/>
          <a:lstStyle/>
          <a:p>
            <a:pPr eaLnBrk="0" fontAlgn="base" hangingPunct="0">
              <a:lnSpc>
                <a:spcPct val="115000"/>
              </a:lnSpc>
              <a:spcBef>
                <a:spcPct val="0"/>
              </a:spcBef>
              <a:spcAft>
                <a:spcPts val="1000"/>
              </a:spcAft>
              <a:defRPr/>
            </a:pPr>
            <a:r>
              <a:rPr lang="en-US" altLang="en-US" sz="1400" dirty="0">
                <a:solidFill>
                  <a:prstClr val="black"/>
                </a:solidFill>
                <a:ea typeface="Calibri" pitchFamily="34" charset="0"/>
                <a:cs typeface="Times New Roman" pitchFamily="18" charset="0"/>
              </a:rPr>
              <a:t>Performance descriptors  are used to develop criteria for success  for learning targets. </a:t>
            </a:r>
            <a:r>
              <a:rPr lang="en-US" altLang="en-US" sz="1200" dirty="0">
                <a:solidFill>
                  <a:prstClr val="black"/>
                </a:solidFill>
                <a:ea typeface="Calibri" pitchFamily="34" charset="0"/>
                <a:cs typeface="Times New Roman" pitchFamily="18" charset="0"/>
              </a:rPr>
              <a:t> </a:t>
            </a:r>
          </a:p>
        </p:txBody>
      </p:sp>
      <p:sp>
        <p:nvSpPr>
          <p:cNvPr id="9" name="Rounded Rectangle 8"/>
          <p:cNvSpPr>
            <a:spLocks noChangeArrowheads="1"/>
          </p:cNvSpPr>
          <p:nvPr/>
        </p:nvSpPr>
        <p:spPr bwMode="auto">
          <a:xfrm>
            <a:off x="5634038" y="4208463"/>
            <a:ext cx="2428875" cy="1022350"/>
          </a:xfrm>
          <a:prstGeom prst="roundRect">
            <a:avLst>
              <a:gd name="adj" fmla="val 16667"/>
            </a:avLst>
          </a:prstGeom>
          <a:noFill/>
          <a:ln w="38100" algn="ctr">
            <a:solidFill>
              <a:schemeClr val="accent4"/>
            </a:solidFill>
            <a:round/>
            <a:headEnd/>
            <a:tailEnd/>
          </a:ln>
        </p:spPr>
        <p:txBody>
          <a:bodyPr anchor="ctr"/>
          <a:lstStyle/>
          <a:p>
            <a:pPr eaLnBrk="0" fontAlgn="base" hangingPunct="0">
              <a:lnSpc>
                <a:spcPct val="115000"/>
              </a:lnSpc>
              <a:spcBef>
                <a:spcPct val="0"/>
              </a:spcBef>
              <a:spcAft>
                <a:spcPts val="1000"/>
              </a:spcAft>
              <a:defRPr/>
            </a:pPr>
            <a:r>
              <a:rPr lang="en-US" altLang="en-US" sz="1400" dirty="0">
                <a:solidFill>
                  <a:prstClr val="black"/>
                </a:solidFill>
                <a:ea typeface="Calibri" pitchFamily="34" charset="0"/>
                <a:cs typeface="Times New Roman" pitchFamily="18" charset="0"/>
              </a:rPr>
              <a:t>Use of multiple assessment means provides insight into skills along the construct progression. </a:t>
            </a:r>
          </a:p>
        </p:txBody>
      </p:sp>
      <p:sp>
        <p:nvSpPr>
          <p:cNvPr id="11" name="Rounded Rectangle 10"/>
          <p:cNvSpPr>
            <a:spLocks noChangeArrowheads="1"/>
          </p:cNvSpPr>
          <p:nvPr/>
        </p:nvSpPr>
        <p:spPr bwMode="auto">
          <a:xfrm>
            <a:off x="782638" y="3648075"/>
            <a:ext cx="2373312" cy="1120775"/>
          </a:xfrm>
          <a:prstGeom prst="roundRect">
            <a:avLst>
              <a:gd name="adj" fmla="val 16667"/>
            </a:avLst>
          </a:prstGeom>
          <a:noFill/>
          <a:ln w="38100" algn="ctr">
            <a:solidFill>
              <a:schemeClr val="accent5"/>
            </a:solidFill>
            <a:round/>
            <a:headEnd/>
            <a:tailEnd/>
          </a:ln>
        </p:spPr>
        <p:txBody>
          <a:bodyPr anchor="ctr"/>
          <a:lstStyle/>
          <a:p>
            <a:pPr eaLnBrk="0" fontAlgn="base" hangingPunct="0">
              <a:lnSpc>
                <a:spcPct val="115000"/>
              </a:lnSpc>
              <a:spcBef>
                <a:spcPct val="0"/>
              </a:spcBef>
              <a:spcAft>
                <a:spcPts val="1000"/>
              </a:spcAft>
              <a:defRPr/>
            </a:pPr>
            <a:r>
              <a:rPr lang="en-US" altLang="en-US" sz="1400" dirty="0">
                <a:solidFill>
                  <a:prstClr val="black"/>
                </a:solidFill>
                <a:ea typeface="Calibri" pitchFamily="34" charset="0"/>
                <a:cs typeface="Times New Roman" pitchFamily="18" charset="0"/>
              </a:rPr>
              <a:t>The child’s learning status is located on the construct progression by interpreting the evidence of learning.</a:t>
            </a:r>
          </a:p>
        </p:txBody>
      </p:sp>
      <p:sp>
        <p:nvSpPr>
          <p:cNvPr id="12" name="Rounded Rectangle 11"/>
          <p:cNvSpPr>
            <a:spLocks noChangeArrowheads="1"/>
          </p:cNvSpPr>
          <p:nvPr/>
        </p:nvSpPr>
        <p:spPr bwMode="auto">
          <a:xfrm>
            <a:off x="692150" y="1570038"/>
            <a:ext cx="2286000" cy="914400"/>
          </a:xfrm>
          <a:prstGeom prst="roundRect">
            <a:avLst>
              <a:gd name="adj" fmla="val 16667"/>
            </a:avLst>
          </a:prstGeom>
          <a:noFill/>
          <a:ln w="38100" algn="ctr">
            <a:solidFill>
              <a:schemeClr val="accent6"/>
            </a:solidFill>
            <a:round/>
            <a:headEnd/>
            <a:tailEnd/>
          </a:ln>
        </p:spPr>
        <p:txBody>
          <a:bodyPr anchor="ctr"/>
          <a:lstStyle/>
          <a:p>
            <a:pPr eaLnBrk="0" fontAlgn="base" hangingPunct="0">
              <a:lnSpc>
                <a:spcPct val="115000"/>
              </a:lnSpc>
              <a:spcBef>
                <a:spcPct val="0"/>
              </a:spcBef>
              <a:spcAft>
                <a:spcPts val="1000"/>
              </a:spcAft>
              <a:defRPr/>
            </a:pPr>
            <a:r>
              <a:rPr lang="en-US" altLang="en-US" sz="1400" dirty="0">
                <a:solidFill>
                  <a:prstClr val="black"/>
                </a:solidFill>
                <a:ea typeface="Calibri" pitchFamily="34" charset="0"/>
                <a:cs typeface="Times New Roman" pitchFamily="18" charset="0"/>
              </a:rPr>
              <a:t>Adapting and responding to learning needs based upon construct progression.  </a:t>
            </a:r>
          </a:p>
        </p:txBody>
      </p:sp>
      <p:sp>
        <p:nvSpPr>
          <p:cNvPr id="51208" name="Rectangle 7"/>
          <p:cNvSpPr>
            <a:spLocks noChangeArrowheads="1"/>
          </p:cNvSpPr>
          <p:nvPr/>
        </p:nvSpPr>
        <p:spPr bwMode="auto">
          <a:xfrm>
            <a:off x="473075" y="5806281"/>
            <a:ext cx="81438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fontAlgn="base" hangingPunct="0">
              <a:spcBef>
                <a:spcPct val="0"/>
              </a:spcBef>
              <a:spcAft>
                <a:spcPct val="0"/>
              </a:spcAft>
            </a:pPr>
            <a:r>
              <a:rPr lang="en-US" altLang="en-US" sz="1200" dirty="0" smtClean="0">
                <a:solidFill>
                  <a:srgbClr val="000000"/>
                </a:solidFill>
                <a:latin typeface="Arial" pitchFamily="34" charset="0"/>
                <a:ea typeface="ＭＳ Ｐゴシック" pitchFamily="34" charset="-128"/>
              </a:rPr>
              <a:t>Adapted from: Heritage, M. (2010). </a:t>
            </a:r>
            <a:r>
              <a:rPr lang="en-US" altLang="en-US" sz="1200" i="1" dirty="0" smtClean="0">
                <a:solidFill>
                  <a:srgbClr val="000000"/>
                </a:solidFill>
                <a:latin typeface="Arial" pitchFamily="34" charset="0"/>
                <a:ea typeface="ＭＳ Ｐゴシック" pitchFamily="34" charset="-128"/>
              </a:rPr>
              <a:t>Formative</a:t>
            </a:r>
            <a:r>
              <a:rPr lang="en-US" altLang="en-US" sz="1200" dirty="0" smtClean="0">
                <a:solidFill>
                  <a:srgbClr val="000000"/>
                </a:solidFill>
                <a:latin typeface="Arial" pitchFamily="34" charset="0"/>
                <a:ea typeface="ＭＳ Ｐゴシック" pitchFamily="34" charset="-128"/>
              </a:rPr>
              <a:t> </a:t>
            </a:r>
            <a:r>
              <a:rPr lang="en-US" altLang="en-US" sz="1200" i="1" dirty="0" smtClean="0">
                <a:solidFill>
                  <a:srgbClr val="000000"/>
                </a:solidFill>
                <a:latin typeface="Arial" pitchFamily="34" charset="0"/>
                <a:ea typeface="ＭＳ Ｐゴシック" pitchFamily="34" charset="-128"/>
              </a:rPr>
              <a:t>assessment:</a:t>
            </a:r>
            <a:r>
              <a:rPr lang="en-US" altLang="en-US" sz="1200" dirty="0" smtClean="0">
                <a:solidFill>
                  <a:srgbClr val="000000"/>
                </a:solidFill>
                <a:latin typeface="Arial" pitchFamily="34" charset="0"/>
                <a:ea typeface="ＭＳ Ｐゴシック" pitchFamily="34" charset="-128"/>
              </a:rPr>
              <a:t> </a:t>
            </a:r>
            <a:r>
              <a:rPr lang="en-US" altLang="en-US" sz="1200" i="1" dirty="0" smtClean="0">
                <a:solidFill>
                  <a:srgbClr val="000000"/>
                </a:solidFill>
                <a:latin typeface="Arial" pitchFamily="34" charset="0"/>
                <a:ea typeface="ＭＳ Ｐゴシック" pitchFamily="34" charset="-128"/>
              </a:rPr>
              <a:t>Making</a:t>
            </a:r>
            <a:r>
              <a:rPr lang="en-US" altLang="en-US" sz="1200" dirty="0" smtClean="0">
                <a:solidFill>
                  <a:srgbClr val="000000"/>
                </a:solidFill>
                <a:latin typeface="Arial" pitchFamily="34" charset="0"/>
                <a:ea typeface="ＭＳ Ｐゴシック" pitchFamily="34" charset="-128"/>
              </a:rPr>
              <a:t> </a:t>
            </a:r>
            <a:r>
              <a:rPr lang="en-US" altLang="en-US" sz="1200" i="1" dirty="0" smtClean="0">
                <a:solidFill>
                  <a:srgbClr val="000000"/>
                </a:solidFill>
                <a:latin typeface="Arial" pitchFamily="34" charset="0"/>
                <a:ea typeface="ＭＳ Ｐゴシック" pitchFamily="34" charset="-128"/>
              </a:rPr>
              <a:t>it</a:t>
            </a:r>
            <a:r>
              <a:rPr lang="en-US" altLang="en-US" sz="1200" dirty="0" smtClean="0">
                <a:solidFill>
                  <a:srgbClr val="000000"/>
                </a:solidFill>
                <a:latin typeface="Arial" pitchFamily="34" charset="0"/>
                <a:ea typeface="ＭＳ Ｐゴシック" pitchFamily="34" charset="-128"/>
              </a:rPr>
              <a:t> </a:t>
            </a:r>
            <a:r>
              <a:rPr lang="en-US" altLang="en-US" sz="1200" i="1" dirty="0" smtClean="0">
                <a:solidFill>
                  <a:srgbClr val="000000"/>
                </a:solidFill>
                <a:latin typeface="Arial" pitchFamily="34" charset="0"/>
                <a:ea typeface="ＭＳ Ｐゴシック" pitchFamily="34" charset="-128"/>
              </a:rPr>
              <a:t>happen</a:t>
            </a:r>
            <a:r>
              <a:rPr lang="en-US" altLang="en-US" sz="1200" dirty="0" smtClean="0">
                <a:solidFill>
                  <a:srgbClr val="000000"/>
                </a:solidFill>
                <a:latin typeface="Arial" pitchFamily="34" charset="0"/>
                <a:ea typeface="ＭＳ Ｐゴシック" pitchFamily="34" charset="-128"/>
              </a:rPr>
              <a:t> </a:t>
            </a:r>
            <a:r>
              <a:rPr lang="en-US" altLang="en-US" sz="1200" i="1" dirty="0" smtClean="0">
                <a:solidFill>
                  <a:srgbClr val="000000"/>
                </a:solidFill>
                <a:latin typeface="Arial" pitchFamily="34" charset="0"/>
                <a:ea typeface="ＭＳ Ｐゴシック" pitchFamily="34" charset="-128"/>
              </a:rPr>
              <a:t>in</a:t>
            </a:r>
            <a:r>
              <a:rPr lang="en-US" altLang="en-US" sz="1200" dirty="0" smtClean="0">
                <a:solidFill>
                  <a:srgbClr val="000000"/>
                </a:solidFill>
                <a:latin typeface="Arial" pitchFamily="34" charset="0"/>
                <a:ea typeface="ＭＳ Ｐゴシック" pitchFamily="34" charset="-128"/>
              </a:rPr>
              <a:t> </a:t>
            </a:r>
            <a:r>
              <a:rPr lang="en-US" altLang="en-US" sz="1200" i="1" dirty="0" smtClean="0">
                <a:solidFill>
                  <a:srgbClr val="000000"/>
                </a:solidFill>
                <a:latin typeface="Arial" pitchFamily="34" charset="0"/>
                <a:ea typeface="ＭＳ Ｐゴシック" pitchFamily="34" charset="-128"/>
              </a:rPr>
              <a:t>the</a:t>
            </a:r>
            <a:r>
              <a:rPr lang="en-US" altLang="en-US" sz="1200" dirty="0" smtClean="0">
                <a:solidFill>
                  <a:srgbClr val="000000"/>
                </a:solidFill>
                <a:latin typeface="Arial" pitchFamily="34" charset="0"/>
                <a:ea typeface="ＭＳ Ｐゴシック" pitchFamily="34" charset="-128"/>
              </a:rPr>
              <a:t> </a:t>
            </a:r>
            <a:r>
              <a:rPr lang="en-US" altLang="en-US" sz="1200" i="1" dirty="0" smtClean="0">
                <a:solidFill>
                  <a:srgbClr val="000000"/>
                </a:solidFill>
                <a:latin typeface="Arial" pitchFamily="34" charset="0"/>
                <a:ea typeface="ＭＳ Ｐゴシック" pitchFamily="34" charset="-128"/>
              </a:rPr>
              <a:t>classroom</a:t>
            </a:r>
            <a:r>
              <a:rPr lang="en-US" altLang="en-US" sz="1200" dirty="0" smtClean="0">
                <a:solidFill>
                  <a:srgbClr val="000000"/>
                </a:solidFill>
                <a:latin typeface="Arial" pitchFamily="34" charset="0"/>
                <a:ea typeface="ＭＳ Ｐゴシック" pitchFamily="34" charset="-128"/>
              </a:rPr>
              <a:t>. Thousands Oaks, CA: Corwin Press.</a:t>
            </a:r>
          </a:p>
        </p:txBody>
      </p:sp>
      <p:pic>
        <p:nvPicPr>
          <p:cNvPr id="51209" name="Picture 3" descr="DPIlogo_white[1].jpg"/>
          <p:cNvPicPr>
            <a:picLocks noChangeAspect="1" noChangeArrowheads="1"/>
          </p:cNvPicPr>
          <p:nvPr/>
        </p:nvPicPr>
        <p:blipFill>
          <a:blip r:embed="rId4">
            <a:lum contrast="52000"/>
            <a:extLst>
              <a:ext uri="{28A0092B-C50C-407E-A947-70E740481C1C}">
                <a14:useLocalDpi xmlns:a14="http://schemas.microsoft.com/office/drawing/2010/main" val="0"/>
              </a:ext>
            </a:extLst>
          </a:blip>
          <a:srcRect/>
          <a:stretch>
            <a:fillRect/>
          </a:stretch>
        </p:blipFill>
        <p:spPr bwMode="auto">
          <a:xfrm>
            <a:off x="152400" y="228600"/>
            <a:ext cx="98901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717061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Formative Assessment</a:t>
            </a:r>
            <a:endParaRPr lang="en-US" sz="4800" dirty="0">
              <a:solidFill>
                <a:schemeClr val="accent1">
                  <a:lumMod val="50000"/>
                </a:schemeClr>
              </a:solidFill>
            </a:endParaRPr>
          </a:p>
        </p:txBody>
      </p:sp>
      <p:sp>
        <p:nvSpPr>
          <p:cNvPr id="3" name="Content Placeholder 2"/>
          <p:cNvSpPr>
            <a:spLocks noGrp="1"/>
          </p:cNvSpPr>
          <p:nvPr>
            <p:ph idx="1"/>
          </p:nvPr>
        </p:nvSpPr>
        <p:spPr/>
        <p:txBody>
          <a:bodyPr/>
          <a:lstStyle/>
          <a:p>
            <a:r>
              <a:rPr lang="en-US" dirty="0" smtClean="0"/>
              <a:t>What is formative assessment?</a:t>
            </a:r>
          </a:p>
          <a:p>
            <a:r>
              <a:rPr lang="en-US" dirty="0" smtClean="0"/>
              <a:t>Describe the ways formative assessment is used at your school.</a:t>
            </a:r>
          </a:p>
          <a:p>
            <a:r>
              <a:rPr lang="en-US" dirty="0" smtClean="0"/>
              <a:t>How do teachers gather evidence of student learning?</a:t>
            </a:r>
          </a:p>
          <a:p>
            <a:endParaRPr lang="en-US" dirty="0" smtClean="0"/>
          </a:p>
          <a:p>
            <a:endParaRPr lang="en-US" dirty="0"/>
          </a:p>
        </p:txBody>
      </p:sp>
    </p:spTree>
    <p:extLst>
      <p:ext uri="{BB962C8B-B14F-4D97-AF65-F5344CB8AC3E}">
        <p14:creationId xmlns:p14="http://schemas.microsoft.com/office/powerpoint/2010/main" val="27127835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Applying the FA Process</a:t>
            </a:r>
            <a:endParaRPr lang="en-US" sz="4800" dirty="0">
              <a:solidFill>
                <a:schemeClr val="accent1">
                  <a:lumMod val="50000"/>
                </a:schemeClr>
              </a:solidFill>
            </a:endParaRPr>
          </a:p>
        </p:txBody>
      </p:sp>
      <p:sp>
        <p:nvSpPr>
          <p:cNvPr id="3" name="Content Placeholder 2"/>
          <p:cNvSpPr>
            <a:spLocks noGrp="1"/>
          </p:cNvSpPr>
          <p:nvPr>
            <p:ph idx="1"/>
          </p:nvPr>
        </p:nvSpPr>
        <p:spPr>
          <a:xfrm>
            <a:off x="457200" y="1600200"/>
            <a:ext cx="8382000" cy="4525963"/>
          </a:xfrm>
        </p:spPr>
        <p:txBody>
          <a:bodyPr/>
          <a:lstStyle/>
          <a:p>
            <a:pPr marL="0" indent="0">
              <a:buNone/>
            </a:pPr>
            <a:r>
              <a:rPr lang="en-US" dirty="0" smtClean="0"/>
              <a:t>View the video clip of Annabelle in a Math Station:</a:t>
            </a:r>
          </a:p>
          <a:p>
            <a:r>
              <a:rPr lang="en-US" sz="2800" dirty="0" smtClean="0">
                <a:hlinkClick r:id="rId3"/>
              </a:rPr>
              <a:t>http://www.livebinders.com/play/play?id=1606285</a:t>
            </a:r>
            <a:endParaRPr lang="en-US" sz="2800" dirty="0" smtClean="0"/>
          </a:p>
          <a:p>
            <a:r>
              <a:rPr lang="en-US" dirty="0" smtClean="0"/>
              <a:t>Use the “Reflection Template” to record your observations of each component </a:t>
            </a:r>
            <a:endParaRPr lang="en-US" dirty="0"/>
          </a:p>
        </p:txBody>
      </p:sp>
    </p:spTree>
    <p:extLst>
      <p:ext uri="{BB962C8B-B14F-4D97-AF65-F5344CB8AC3E}">
        <p14:creationId xmlns:p14="http://schemas.microsoft.com/office/powerpoint/2010/main" val="17896753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Applying the FA Process</a:t>
            </a:r>
            <a:endParaRPr lang="en-US" sz="4800" dirty="0">
              <a:solidFill>
                <a:schemeClr val="accent1">
                  <a:lumMod val="50000"/>
                </a:schemeClr>
              </a:solidFill>
            </a:endParaRPr>
          </a:p>
        </p:txBody>
      </p:sp>
      <p:sp>
        <p:nvSpPr>
          <p:cNvPr id="3" name="Content Placeholder 2"/>
          <p:cNvSpPr>
            <a:spLocks noGrp="1"/>
          </p:cNvSpPr>
          <p:nvPr>
            <p:ph idx="1"/>
          </p:nvPr>
        </p:nvSpPr>
        <p:spPr>
          <a:xfrm>
            <a:off x="228600" y="1600200"/>
            <a:ext cx="8610600" cy="4525963"/>
          </a:xfrm>
        </p:spPr>
        <p:txBody>
          <a:bodyPr/>
          <a:lstStyle/>
          <a:p>
            <a:pPr marL="0" indent="0">
              <a:buNone/>
            </a:pPr>
            <a:r>
              <a:rPr lang="en-US" dirty="0" smtClean="0"/>
              <a:t>View the video clip of the Literacy Morning Meeting:</a:t>
            </a:r>
          </a:p>
          <a:p>
            <a:r>
              <a:rPr lang="en-US" sz="2800" dirty="0" smtClean="0">
                <a:hlinkClick r:id="rId3"/>
              </a:rPr>
              <a:t>http://www.livebinders.com/play/play?id=1606285</a:t>
            </a:r>
            <a:endParaRPr lang="en-US" sz="2800" dirty="0" smtClean="0"/>
          </a:p>
          <a:p>
            <a:r>
              <a:rPr lang="en-US" dirty="0" smtClean="0"/>
              <a:t>Use the “Reflection Template” to record your observations of each component </a:t>
            </a:r>
            <a:endParaRPr lang="en-US" dirty="0"/>
          </a:p>
        </p:txBody>
      </p:sp>
    </p:spTree>
    <p:extLst>
      <p:ext uri="{BB962C8B-B14F-4D97-AF65-F5344CB8AC3E}">
        <p14:creationId xmlns:p14="http://schemas.microsoft.com/office/powerpoint/2010/main" val="17445314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381000" y="274638"/>
            <a:ext cx="8305800" cy="1143000"/>
          </a:xfrm>
        </p:spPr>
        <p:txBody>
          <a:bodyPr/>
          <a:lstStyle/>
          <a:p>
            <a:r>
              <a:rPr lang="en-US" altLang="en-US" dirty="0" smtClean="0">
                <a:solidFill>
                  <a:schemeClr val="accent1">
                    <a:lumMod val="50000"/>
                  </a:schemeClr>
                </a:solidFill>
                <a:ea typeface="ＭＳ Ｐゴシック" pitchFamily="34" charset="-128"/>
              </a:rPr>
              <a:t>Leveraging Our Current Practice</a:t>
            </a:r>
          </a:p>
        </p:txBody>
      </p:sp>
      <p:sp>
        <p:nvSpPr>
          <p:cNvPr id="54275" name="Content Placeholder 2"/>
          <p:cNvSpPr>
            <a:spLocks noGrp="1"/>
          </p:cNvSpPr>
          <p:nvPr>
            <p:ph idx="1"/>
          </p:nvPr>
        </p:nvSpPr>
        <p:spPr>
          <a:xfrm>
            <a:off x="304800" y="1600200"/>
            <a:ext cx="8534400" cy="4525963"/>
          </a:xfrm>
        </p:spPr>
        <p:txBody>
          <a:bodyPr/>
          <a:lstStyle/>
          <a:p>
            <a:r>
              <a:rPr lang="en-US" altLang="en-US" sz="4000" dirty="0" smtClean="0">
                <a:ea typeface="ＭＳ Ｐゴシック" pitchFamily="34" charset="-128"/>
              </a:rPr>
              <a:t>What opportunities exist for teachers to observe student learning?</a:t>
            </a:r>
          </a:p>
          <a:p>
            <a:pPr lvl="1"/>
            <a:r>
              <a:rPr lang="en-US" altLang="en-US" sz="3600" dirty="0" smtClean="0">
                <a:ea typeface="ＭＳ Ｐゴシック" pitchFamily="34" charset="-128"/>
              </a:rPr>
              <a:t>Object Counting</a:t>
            </a:r>
          </a:p>
          <a:p>
            <a:pPr lvl="1"/>
            <a:r>
              <a:rPr lang="en-US" altLang="en-US" sz="3600" dirty="0" smtClean="0">
                <a:ea typeface="ＭＳ Ｐゴシック" pitchFamily="34" charset="-128"/>
              </a:rPr>
              <a:t>Book Orientation &amp; Print </a:t>
            </a:r>
            <a:r>
              <a:rPr lang="en-US" altLang="en-US" sz="3600" dirty="0">
                <a:ea typeface="ＭＳ Ｐゴシック" pitchFamily="34" charset="-128"/>
              </a:rPr>
              <a:t>A</a:t>
            </a:r>
            <a:r>
              <a:rPr lang="en-US" altLang="en-US" sz="3600" dirty="0" smtClean="0">
                <a:ea typeface="ＭＳ Ｐゴシック" pitchFamily="34" charset="-128"/>
              </a:rPr>
              <a:t>wareness</a:t>
            </a:r>
          </a:p>
        </p:txBody>
      </p:sp>
    </p:spTree>
    <p:extLst>
      <p:ext uri="{BB962C8B-B14F-4D97-AF65-F5344CB8AC3E}">
        <p14:creationId xmlns:p14="http://schemas.microsoft.com/office/powerpoint/2010/main" val="96879085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09600"/>
            <a:ext cx="8839200" cy="1143000"/>
          </a:xfrm>
        </p:spPr>
        <p:txBody>
          <a:bodyPr/>
          <a:lstStyle/>
          <a:p>
            <a:r>
              <a:rPr lang="en-US" sz="4800" dirty="0" smtClean="0">
                <a:solidFill>
                  <a:schemeClr val="accent1">
                    <a:lumMod val="50000"/>
                  </a:schemeClr>
                </a:solidFill>
              </a:rPr>
              <a:t>Formative Assessment </a:t>
            </a:r>
            <a:br>
              <a:rPr lang="en-US" sz="4800" dirty="0" smtClean="0">
                <a:solidFill>
                  <a:schemeClr val="accent1">
                    <a:lumMod val="50000"/>
                  </a:schemeClr>
                </a:solidFill>
              </a:rPr>
            </a:br>
            <a:r>
              <a:rPr lang="en-US" sz="4800" dirty="0" smtClean="0">
                <a:solidFill>
                  <a:schemeClr val="accent1">
                    <a:lumMod val="50000"/>
                  </a:schemeClr>
                </a:solidFill>
              </a:rPr>
              <a:t>Self-Reflection</a:t>
            </a:r>
            <a:endParaRPr lang="en-US" sz="4800" dirty="0">
              <a:solidFill>
                <a:schemeClr val="accent1">
                  <a:lumMod val="50000"/>
                </a:schemeClr>
              </a:solidFill>
            </a:endParaRPr>
          </a:p>
        </p:txBody>
      </p:sp>
      <p:sp>
        <p:nvSpPr>
          <p:cNvPr id="3" name="Content Placeholder 2"/>
          <p:cNvSpPr>
            <a:spLocks noGrp="1"/>
          </p:cNvSpPr>
          <p:nvPr>
            <p:ph idx="1"/>
          </p:nvPr>
        </p:nvSpPr>
        <p:spPr>
          <a:xfrm>
            <a:off x="457200" y="2133600"/>
            <a:ext cx="8229600" cy="3992563"/>
          </a:xfrm>
        </p:spPr>
        <p:txBody>
          <a:bodyPr/>
          <a:lstStyle/>
          <a:p>
            <a:r>
              <a:rPr lang="en-US" dirty="0" smtClean="0"/>
              <a:t>Use the reflection tool to evaluate your school’s formative assessment practices.</a:t>
            </a:r>
          </a:p>
          <a:p>
            <a:r>
              <a:rPr lang="en-US" dirty="0" smtClean="0"/>
              <a:t>Identify specific areas of improvement.</a:t>
            </a:r>
            <a:endParaRPr lang="en-US" dirty="0"/>
          </a:p>
        </p:txBody>
      </p:sp>
    </p:spTree>
    <p:extLst>
      <p:ext uri="{BB962C8B-B14F-4D97-AF65-F5344CB8AC3E}">
        <p14:creationId xmlns:p14="http://schemas.microsoft.com/office/powerpoint/2010/main" val="16829834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Overview Video</a:t>
            </a:r>
            <a:endParaRPr lang="en-US" sz="4800" dirty="0">
              <a:solidFill>
                <a:schemeClr val="accent1">
                  <a:lumMod val="50000"/>
                </a:schemeClr>
              </a:solidFill>
            </a:endParaRPr>
          </a:p>
        </p:txBody>
      </p:sp>
      <p:sp>
        <p:nvSpPr>
          <p:cNvPr id="3" name="Content Placeholder 2"/>
          <p:cNvSpPr>
            <a:spLocks noGrp="1"/>
          </p:cNvSpPr>
          <p:nvPr>
            <p:ph idx="1"/>
          </p:nvPr>
        </p:nvSpPr>
        <p:spPr/>
        <p:txBody>
          <a:bodyPr/>
          <a:lstStyle/>
          <a:p>
            <a:pPr marL="0" indent="0">
              <a:buNone/>
            </a:pPr>
            <a:r>
              <a:rPr lang="en-US" dirty="0" smtClean="0"/>
              <a:t>Video:  John </a:t>
            </a:r>
            <a:r>
              <a:rPr lang="en-US" dirty="0" err="1" smtClean="0"/>
              <a:t>Pruette</a:t>
            </a:r>
            <a:r>
              <a:rPr lang="en-US" dirty="0" smtClean="0"/>
              <a:t>, Executive Director of the Office of Early Learning</a:t>
            </a:r>
          </a:p>
          <a:p>
            <a:r>
              <a:rPr lang="en-US" dirty="0" smtClean="0">
                <a:hlinkClick r:id="rId2"/>
              </a:rPr>
              <a:t>http://r5k3formativeassessmentsupport.ncdpi.wikispaces.net/Kindergarten+Entry</a:t>
            </a:r>
            <a:endParaRPr lang="en-US" dirty="0" smtClean="0"/>
          </a:p>
          <a:p>
            <a:r>
              <a:rPr lang="en-US" dirty="0" smtClean="0"/>
              <a:t>What new information did you learn?</a:t>
            </a:r>
          </a:p>
          <a:p>
            <a:r>
              <a:rPr lang="en-US" dirty="0" smtClean="0"/>
              <a:t>What questions do you still have?</a:t>
            </a:r>
            <a:endParaRPr lang="en-US" dirty="0"/>
          </a:p>
        </p:txBody>
      </p:sp>
    </p:spTree>
    <p:extLst>
      <p:ext uri="{BB962C8B-B14F-4D97-AF65-F5344CB8AC3E}">
        <p14:creationId xmlns:p14="http://schemas.microsoft.com/office/powerpoint/2010/main" val="153499187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Technology Platform</a:t>
            </a:r>
            <a:endParaRPr lang="en-US" sz="4800" dirty="0">
              <a:solidFill>
                <a:schemeClr val="accent1">
                  <a:lumMod val="50000"/>
                </a:schemeClr>
              </a:solidFill>
            </a:endParaRPr>
          </a:p>
        </p:txBody>
      </p:sp>
      <p:sp>
        <p:nvSpPr>
          <p:cNvPr id="3" name="Content Placeholder 2"/>
          <p:cNvSpPr>
            <a:spLocks noGrp="1"/>
          </p:cNvSpPr>
          <p:nvPr>
            <p:ph idx="1"/>
          </p:nvPr>
        </p:nvSpPr>
        <p:spPr>
          <a:xfrm>
            <a:off x="304800" y="1600200"/>
            <a:ext cx="8229600" cy="4525963"/>
          </a:xfrm>
        </p:spPr>
        <p:txBody>
          <a:bodyPr/>
          <a:lstStyle/>
          <a:p>
            <a:r>
              <a:rPr lang="en-US" sz="3600" dirty="0" smtClean="0"/>
              <a:t>Teaching Strategies</a:t>
            </a:r>
          </a:p>
          <a:p>
            <a:r>
              <a:rPr lang="en-US" sz="3600" dirty="0" smtClean="0"/>
              <a:t>Sandbox allows teachers to practice and experiment with the program</a:t>
            </a:r>
          </a:p>
          <a:p>
            <a:r>
              <a:rPr lang="en-US" sz="3600" dirty="0" smtClean="0"/>
              <a:t>More information will be presented at the Lead Teacher Meeting in August</a:t>
            </a:r>
            <a:endParaRPr lang="en-US" sz="3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295400"/>
            <a:ext cx="3910743" cy="87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97527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Email Coming</a:t>
            </a:r>
            <a:endParaRPr lang="en-US" sz="4800" dirty="0">
              <a:solidFill>
                <a:schemeClr val="accent1">
                  <a:lumMod val="50000"/>
                </a:schemeClr>
              </a:solidFill>
            </a:endParaRPr>
          </a:p>
        </p:txBody>
      </p:sp>
      <p:sp>
        <p:nvSpPr>
          <p:cNvPr id="3" name="Content Placeholder 2"/>
          <p:cNvSpPr>
            <a:spLocks noGrp="1"/>
          </p:cNvSpPr>
          <p:nvPr>
            <p:ph idx="1"/>
          </p:nvPr>
        </p:nvSpPr>
        <p:spPr>
          <a:xfrm>
            <a:off x="228600" y="1371600"/>
            <a:ext cx="8686800" cy="4754563"/>
          </a:xfrm>
        </p:spPr>
        <p:txBody>
          <a:bodyPr/>
          <a:lstStyle/>
          <a:p>
            <a:r>
              <a:rPr lang="en-US" dirty="0" smtClean="0"/>
              <a:t>Current Kindergarten teachers and principals </a:t>
            </a:r>
            <a:r>
              <a:rPr lang="en-US" dirty="0"/>
              <a:t>will receive an </a:t>
            </a:r>
            <a:r>
              <a:rPr lang="en-US" dirty="0" smtClean="0"/>
              <a:t>email by the end of May or early June </a:t>
            </a:r>
            <a:r>
              <a:rPr lang="en-US" dirty="0"/>
              <a:t>from Teaching </a:t>
            </a:r>
            <a:r>
              <a:rPr lang="en-US" dirty="0" smtClean="0"/>
              <a:t>Strategies</a:t>
            </a:r>
            <a:endParaRPr lang="en-US" dirty="0"/>
          </a:p>
          <a:p>
            <a:pPr lvl="1"/>
            <a:r>
              <a:rPr lang="en-US" dirty="0" smtClean="0"/>
              <a:t>Important </a:t>
            </a:r>
            <a:r>
              <a:rPr lang="en-US" dirty="0"/>
              <a:t>that </a:t>
            </a:r>
            <a:r>
              <a:rPr lang="en-US" dirty="0" smtClean="0"/>
              <a:t>teacher emails in PowerSchool </a:t>
            </a:r>
            <a:r>
              <a:rPr lang="en-US" dirty="0"/>
              <a:t>are </a:t>
            </a:r>
            <a:r>
              <a:rPr lang="en-US" dirty="0" smtClean="0"/>
              <a:t>up-to-date </a:t>
            </a:r>
          </a:p>
          <a:p>
            <a:pPr lvl="1"/>
            <a:r>
              <a:rPr lang="en-US" dirty="0" smtClean="0"/>
              <a:t>Save email for August 2015</a:t>
            </a:r>
            <a:endParaRPr lang="en-US" dirty="0"/>
          </a:p>
          <a:p>
            <a:pPr marL="914400" lvl="2" indent="0">
              <a:buNone/>
            </a:pPr>
            <a:endParaRPr lang="en-US" dirty="0"/>
          </a:p>
          <a:p>
            <a:endParaRPr lang="en-US" dirty="0"/>
          </a:p>
        </p:txBody>
      </p:sp>
    </p:spTree>
    <p:extLst>
      <p:ext uri="{BB962C8B-B14F-4D97-AF65-F5344CB8AC3E}">
        <p14:creationId xmlns:p14="http://schemas.microsoft.com/office/powerpoint/2010/main" val="41815160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800" dirty="0" smtClean="0">
                <a:solidFill>
                  <a:schemeClr val="accent1">
                    <a:lumMod val="50000"/>
                  </a:schemeClr>
                </a:solidFill>
              </a:rPr>
              <a:t>Websites</a:t>
            </a:r>
            <a:endParaRPr lang="en-US" sz="4800" dirty="0">
              <a:solidFill>
                <a:schemeClr val="accent1">
                  <a:lumMod val="50000"/>
                </a:schemeClr>
              </a:solidFill>
            </a:endParaRPr>
          </a:p>
        </p:txBody>
      </p:sp>
      <p:sp>
        <p:nvSpPr>
          <p:cNvPr id="3" name="Content Placeholder 2"/>
          <p:cNvSpPr>
            <a:spLocks noGrp="1"/>
          </p:cNvSpPr>
          <p:nvPr>
            <p:ph idx="1"/>
          </p:nvPr>
        </p:nvSpPr>
        <p:spPr>
          <a:xfrm>
            <a:off x="228600" y="1066800"/>
            <a:ext cx="8686800" cy="4754563"/>
          </a:xfrm>
        </p:spPr>
        <p:txBody>
          <a:bodyPr/>
          <a:lstStyle/>
          <a:p>
            <a:r>
              <a:rPr lang="en-US" sz="2800" dirty="0" smtClean="0">
                <a:solidFill>
                  <a:schemeClr val="tx1"/>
                </a:solidFill>
              </a:rPr>
              <a:t>District FA Page on Randolph K-5 Instruction Wiki:</a:t>
            </a:r>
          </a:p>
          <a:p>
            <a:pPr marL="346075" indent="0">
              <a:buNone/>
            </a:pPr>
            <a:r>
              <a:rPr lang="en-US" sz="2400" dirty="0" smtClean="0">
                <a:solidFill>
                  <a:schemeClr val="tx1"/>
                </a:solidFill>
                <a:hlinkClick r:id="rId2"/>
              </a:rPr>
              <a:t>http://randolphk-5instruction.wikispaces.com/</a:t>
            </a:r>
            <a:endParaRPr lang="en-US" sz="2400" dirty="0" smtClean="0">
              <a:solidFill>
                <a:schemeClr val="tx1"/>
              </a:solidFill>
            </a:endParaRPr>
          </a:p>
          <a:p>
            <a:r>
              <a:rPr lang="en-US" sz="2800" dirty="0" smtClean="0">
                <a:solidFill>
                  <a:schemeClr val="tx1"/>
                </a:solidFill>
              </a:rPr>
              <a:t>Regional FA Wiki</a:t>
            </a:r>
            <a:r>
              <a:rPr lang="en-US" sz="2800" dirty="0">
                <a:solidFill>
                  <a:schemeClr val="tx1"/>
                </a:solidFill>
              </a:rPr>
              <a:t>: </a:t>
            </a:r>
            <a:r>
              <a:rPr lang="en-US" sz="2400" u="sng" dirty="0">
                <a:solidFill>
                  <a:schemeClr val="tx1"/>
                </a:solidFill>
                <a:hlinkClick r:id="rId3"/>
              </a:rPr>
              <a:t>http://</a:t>
            </a:r>
            <a:r>
              <a:rPr lang="en-US" sz="2400" u="sng" dirty="0" smtClean="0">
                <a:solidFill>
                  <a:schemeClr val="tx1"/>
                </a:solidFill>
                <a:hlinkClick r:id="rId3"/>
              </a:rPr>
              <a:t>r5k3formativeassessmentsupport.ncdpi.wikispaces.net/Kindergarten+Entry</a:t>
            </a:r>
            <a:endParaRPr lang="en-US" sz="2800" dirty="0"/>
          </a:p>
          <a:p>
            <a:r>
              <a:rPr lang="en-US" sz="2800" dirty="0" smtClean="0">
                <a:solidFill>
                  <a:schemeClr val="tx1"/>
                </a:solidFill>
              </a:rPr>
              <a:t>State FA Wiki</a:t>
            </a:r>
            <a:r>
              <a:rPr lang="en-US" sz="2800" dirty="0">
                <a:solidFill>
                  <a:schemeClr val="tx1"/>
                </a:solidFill>
              </a:rPr>
              <a:t>:</a:t>
            </a:r>
            <a:endParaRPr lang="en-US" sz="2800" dirty="0" smtClean="0">
              <a:effectLst/>
            </a:endParaRPr>
          </a:p>
          <a:p>
            <a:pPr marL="346075" indent="0">
              <a:buNone/>
            </a:pPr>
            <a:r>
              <a:rPr lang="en-US" sz="2400" u="sng" dirty="0">
                <a:solidFill>
                  <a:schemeClr val="tx1"/>
                </a:solidFill>
                <a:hlinkClick r:id="rId4"/>
              </a:rPr>
              <a:t>http://rtt-elc-k3assessment.ncdpi.wikispaces.net/home</a:t>
            </a:r>
            <a:endParaRPr lang="en-US" sz="2400" dirty="0" smtClean="0">
              <a:effectLst/>
            </a:endParaRPr>
          </a:p>
          <a:p>
            <a:r>
              <a:rPr lang="en-US" sz="2800" dirty="0" smtClean="0">
                <a:solidFill>
                  <a:schemeClr val="tx1"/>
                </a:solidFill>
              </a:rPr>
              <a:t>5 </a:t>
            </a:r>
            <a:r>
              <a:rPr lang="en-US" sz="2800" dirty="0">
                <a:solidFill>
                  <a:schemeClr val="tx1"/>
                </a:solidFill>
              </a:rPr>
              <a:t>Domains </a:t>
            </a:r>
            <a:r>
              <a:rPr lang="en-US" sz="2800" dirty="0" err="1">
                <a:solidFill>
                  <a:schemeClr val="tx1"/>
                </a:solidFill>
              </a:rPr>
              <a:t>Livebinder</a:t>
            </a:r>
            <a:r>
              <a:rPr lang="en-US" sz="2800" dirty="0">
                <a:solidFill>
                  <a:schemeClr val="tx1"/>
                </a:solidFill>
              </a:rPr>
              <a:t>: </a:t>
            </a:r>
            <a:r>
              <a:rPr lang="en-US" sz="2400" u="sng" dirty="0">
                <a:solidFill>
                  <a:schemeClr val="tx1"/>
                </a:solidFill>
                <a:hlinkClick r:id="rId5"/>
              </a:rPr>
              <a:t>http://</a:t>
            </a:r>
            <a:r>
              <a:rPr lang="en-US" sz="2400" u="sng" dirty="0" smtClean="0">
                <a:solidFill>
                  <a:schemeClr val="tx1"/>
                </a:solidFill>
                <a:hlinkClick r:id="rId5"/>
              </a:rPr>
              <a:t>www.livebinders.com/play/play?id=1350784</a:t>
            </a:r>
            <a:r>
              <a:rPr lang="en-US" b="0" dirty="0" smtClean="0">
                <a:effectLst/>
              </a:rPr>
              <a:t/>
            </a:r>
            <a:br>
              <a:rPr lang="en-US" b="0" dirty="0" smtClean="0">
                <a:effectLst/>
              </a:rPr>
            </a:br>
            <a:endParaRPr lang="en-US" dirty="0"/>
          </a:p>
        </p:txBody>
      </p:sp>
    </p:spTree>
    <p:extLst>
      <p:ext uri="{BB962C8B-B14F-4D97-AF65-F5344CB8AC3E}">
        <p14:creationId xmlns:p14="http://schemas.microsoft.com/office/powerpoint/2010/main" val="36250418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solidFill>
                  <a:schemeClr val="accent1">
                    <a:lumMod val="50000"/>
                  </a:schemeClr>
                </a:solidFill>
              </a:rPr>
              <a:t>Expectations for Schools</a:t>
            </a:r>
            <a:endParaRPr lang="en-US" sz="4800" dirty="0">
              <a:solidFill>
                <a:schemeClr val="accent1">
                  <a:lumMod val="50000"/>
                </a:schemeClr>
              </a:solidFill>
            </a:endParaRPr>
          </a:p>
        </p:txBody>
      </p:sp>
      <p:sp>
        <p:nvSpPr>
          <p:cNvPr id="3" name="Content Placeholder 2"/>
          <p:cNvSpPr>
            <a:spLocks noGrp="1"/>
          </p:cNvSpPr>
          <p:nvPr>
            <p:ph idx="1"/>
          </p:nvPr>
        </p:nvSpPr>
        <p:spPr>
          <a:xfrm>
            <a:off x="152400" y="1066800"/>
            <a:ext cx="8763000" cy="4678363"/>
          </a:xfrm>
        </p:spPr>
        <p:txBody>
          <a:bodyPr/>
          <a:lstStyle/>
          <a:p>
            <a:r>
              <a:rPr lang="en-US" dirty="0" smtClean="0">
                <a:solidFill>
                  <a:srgbClr val="FF3399"/>
                </a:solidFill>
              </a:rPr>
              <a:t>May-June:</a:t>
            </a:r>
            <a:r>
              <a:rPr lang="en-US" dirty="0" smtClean="0"/>
              <a:t>  Share KEA Overview with Kindergarten and SED/Cross-Cat Teachers (with Kindergarten students)</a:t>
            </a:r>
          </a:p>
          <a:p>
            <a:r>
              <a:rPr lang="en-US" dirty="0" smtClean="0">
                <a:solidFill>
                  <a:srgbClr val="FF3399"/>
                </a:solidFill>
              </a:rPr>
              <a:t>August 17:</a:t>
            </a:r>
            <a:r>
              <a:rPr lang="en-US" dirty="0" smtClean="0"/>
              <a:t>  Lead Teachers attend additional KEA Training (focus on data collection)</a:t>
            </a:r>
          </a:p>
          <a:p>
            <a:r>
              <a:rPr lang="en-US" dirty="0" smtClean="0">
                <a:solidFill>
                  <a:srgbClr val="FF3399"/>
                </a:solidFill>
              </a:rPr>
              <a:t>August 18-21:  </a:t>
            </a:r>
            <a:r>
              <a:rPr lang="en-US" dirty="0" smtClean="0"/>
              <a:t>Share additional training with K &amp; SED/CC Teachers &amp; update any new teachers </a:t>
            </a:r>
            <a:endParaRPr lang="en-US" dirty="0"/>
          </a:p>
        </p:txBody>
      </p:sp>
    </p:spTree>
    <p:extLst>
      <p:ext uri="{BB962C8B-B14F-4D97-AF65-F5344CB8AC3E}">
        <p14:creationId xmlns:p14="http://schemas.microsoft.com/office/powerpoint/2010/main" val="2365302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676400" y="458787"/>
            <a:ext cx="7086600" cy="1368425"/>
          </a:xfrm>
        </p:spPr>
        <p:txBody>
          <a:bodyPr rtlCol="0">
            <a:noAutofit/>
          </a:bodyPr>
          <a:lstStyle/>
          <a:p>
            <a:pPr eaLnBrk="1" fontAlgn="auto" hangingPunct="1">
              <a:spcAft>
                <a:spcPts val="0"/>
              </a:spcAft>
              <a:defRPr/>
            </a:pPr>
            <a:r>
              <a:rPr lang="en-US" dirty="0" smtClean="0">
                <a:solidFill>
                  <a:schemeClr val="accent1">
                    <a:lumMod val="50000"/>
                  </a:schemeClr>
                </a:solidFill>
                <a:latin typeface="+mn-lt"/>
              </a:rPr>
              <a:t>K-3 Formative </a:t>
            </a:r>
            <a:br>
              <a:rPr lang="en-US" dirty="0" smtClean="0">
                <a:solidFill>
                  <a:schemeClr val="accent1">
                    <a:lumMod val="50000"/>
                  </a:schemeClr>
                </a:solidFill>
                <a:latin typeface="+mn-lt"/>
              </a:rPr>
            </a:br>
            <a:r>
              <a:rPr lang="en-US" dirty="0" smtClean="0">
                <a:solidFill>
                  <a:schemeClr val="accent1">
                    <a:lumMod val="50000"/>
                  </a:schemeClr>
                </a:solidFill>
                <a:latin typeface="+mn-lt"/>
              </a:rPr>
              <a:t>Assessment Process</a:t>
            </a:r>
            <a:endParaRPr lang="en-US" dirty="0">
              <a:solidFill>
                <a:schemeClr val="accent1">
                  <a:lumMod val="50000"/>
                </a:schemeClr>
              </a:solidFill>
              <a:latin typeface="+mn-lt"/>
            </a:endParaRPr>
          </a:p>
        </p:txBody>
      </p:sp>
      <p:sp>
        <p:nvSpPr>
          <p:cNvPr id="145411" name="Content Placeholder 2"/>
          <p:cNvSpPr txBox="1">
            <a:spLocks/>
          </p:cNvSpPr>
          <p:nvPr/>
        </p:nvSpPr>
        <p:spPr bwMode="auto">
          <a:xfrm>
            <a:off x="228600" y="1371600"/>
            <a:ext cx="8458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rgbClr val="000099"/>
                </a:solidFill>
                <a:latin typeface="Calibri" pitchFamily="34" charset="0"/>
                <a:ea typeface="ＭＳ Ｐゴシック" pitchFamily="34" charset="-128"/>
              </a:defRPr>
            </a:lvl1pPr>
            <a:lvl2pPr marL="273050">
              <a:spcBef>
                <a:spcPct val="20000"/>
              </a:spcBef>
              <a:buFont typeface="Arial" pitchFamily="34" charset="0"/>
              <a:buChar char="–"/>
              <a:defRPr sz="2800">
                <a:solidFill>
                  <a:srgbClr val="000099"/>
                </a:solidFill>
                <a:latin typeface="Calibri" pitchFamily="34" charset="0"/>
                <a:ea typeface="ＭＳ Ｐゴシック" pitchFamily="34" charset="-128"/>
              </a:defRPr>
            </a:lvl2pPr>
            <a:lvl3pPr marL="1143000" indent="-228600">
              <a:spcBef>
                <a:spcPct val="20000"/>
              </a:spcBef>
              <a:buFont typeface="Arial" pitchFamily="34" charset="0"/>
              <a:buChar char="•"/>
              <a:defRPr sz="2400">
                <a:solidFill>
                  <a:srgbClr val="000099"/>
                </a:solidFill>
                <a:latin typeface="Calibri" pitchFamily="34" charset="0"/>
                <a:ea typeface="ＭＳ Ｐゴシック" pitchFamily="34" charset="-128"/>
              </a:defRPr>
            </a:lvl3pPr>
            <a:lvl4pPr marL="1600200" indent="-228600">
              <a:spcBef>
                <a:spcPct val="20000"/>
              </a:spcBef>
              <a:buFont typeface="Arial" pitchFamily="34" charset="0"/>
              <a:buChar char="–"/>
              <a:defRPr sz="2000">
                <a:solidFill>
                  <a:srgbClr val="000099"/>
                </a:solidFill>
                <a:latin typeface="Calibri" pitchFamily="34" charset="0"/>
                <a:ea typeface="ＭＳ Ｐゴシック" pitchFamily="34" charset="-128"/>
              </a:defRPr>
            </a:lvl4pPr>
            <a:lvl5pPr marL="2057400" indent="-228600">
              <a:spcBef>
                <a:spcPct val="20000"/>
              </a:spcBef>
              <a:buFont typeface="Arial" pitchFamily="34" charset="0"/>
              <a:buChar char="»"/>
              <a:defRPr sz="2000">
                <a:solidFill>
                  <a:srgbClr val="000099"/>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rgbClr val="000099"/>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rgbClr val="000099"/>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rgbClr val="000099"/>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rgbClr val="000099"/>
                </a:solidFill>
                <a:latin typeface="Calibri" pitchFamily="34" charset="0"/>
                <a:ea typeface="ＭＳ Ｐゴシック" pitchFamily="34" charset="-128"/>
              </a:defRPr>
            </a:lvl9pPr>
          </a:lstStyle>
          <a:p>
            <a:pPr defTabSz="914400" fontAlgn="base">
              <a:spcAft>
                <a:spcPts val="600"/>
              </a:spcAft>
              <a:buFont typeface="Arial" pitchFamily="34" charset="0"/>
              <a:buNone/>
            </a:pPr>
            <a:endParaRPr lang="en-US" altLang="en-US" sz="3000" b="1" dirty="0" smtClean="0">
              <a:solidFill>
                <a:srgbClr val="000000"/>
              </a:solidFill>
            </a:endParaRPr>
          </a:p>
          <a:p>
            <a:pPr defTabSz="914400" fontAlgn="base">
              <a:spcAft>
                <a:spcPts val="600"/>
              </a:spcAft>
              <a:buFont typeface="Arial" pitchFamily="34" charset="0"/>
              <a:buNone/>
            </a:pPr>
            <a:r>
              <a:rPr lang="en-US" altLang="en-US" sz="3000" dirty="0" smtClean="0">
                <a:solidFill>
                  <a:srgbClr val="000000"/>
                </a:solidFill>
                <a:latin typeface="+mn-lt"/>
              </a:rPr>
              <a:t>Formative Assessment:</a:t>
            </a:r>
          </a:p>
          <a:p>
            <a:pPr lvl="1" defTabSz="914400" fontAlgn="base">
              <a:spcAft>
                <a:spcPct val="0"/>
              </a:spcAft>
              <a:buClr>
                <a:srgbClr val="1F497D"/>
              </a:buClr>
              <a:buFont typeface="Arial" pitchFamily="34" charset="0"/>
              <a:buNone/>
            </a:pPr>
            <a:r>
              <a:rPr lang="en-US" altLang="en-US" sz="2600" b="1" dirty="0" smtClean="0">
                <a:solidFill>
                  <a:srgbClr val="00B050"/>
                </a:solidFill>
                <a:latin typeface="+mn-lt"/>
              </a:rPr>
              <a:t>A process </a:t>
            </a:r>
            <a:r>
              <a:rPr lang="en-US" altLang="en-US" sz="2600" dirty="0" smtClean="0">
                <a:solidFill>
                  <a:srgbClr val="000000"/>
                </a:solidFill>
                <a:latin typeface="+mn-lt"/>
              </a:rPr>
              <a:t>used by teachers and students </a:t>
            </a:r>
            <a:r>
              <a:rPr lang="en-US" altLang="en-US" sz="2600" b="1" dirty="0" smtClean="0">
                <a:solidFill>
                  <a:srgbClr val="000000"/>
                </a:solidFill>
                <a:latin typeface="+mn-lt"/>
              </a:rPr>
              <a:t>during instruction</a:t>
            </a:r>
            <a:r>
              <a:rPr lang="en-US" altLang="en-US" sz="2600" dirty="0" smtClean="0">
                <a:solidFill>
                  <a:srgbClr val="000000"/>
                </a:solidFill>
                <a:latin typeface="+mn-lt"/>
              </a:rPr>
              <a:t> that provides feedback to </a:t>
            </a:r>
            <a:r>
              <a:rPr lang="en-US" altLang="en-US" sz="2600" b="1" dirty="0" smtClean="0">
                <a:solidFill>
                  <a:srgbClr val="000000"/>
                </a:solidFill>
                <a:latin typeface="+mn-lt"/>
              </a:rPr>
              <a:t>adjust ongoing teaching and learning </a:t>
            </a:r>
            <a:r>
              <a:rPr lang="en-US" altLang="en-US" sz="2600" dirty="0" smtClean="0">
                <a:solidFill>
                  <a:srgbClr val="000000"/>
                </a:solidFill>
                <a:latin typeface="+mn-lt"/>
              </a:rPr>
              <a:t>to help students improve their achievement of intended instructional outcomes.</a:t>
            </a:r>
          </a:p>
          <a:p>
            <a:pPr lvl="1" algn="r" defTabSz="914400" fontAlgn="base">
              <a:spcAft>
                <a:spcPct val="0"/>
              </a:spcAft>
              <a:buClr>
                <a:srgbClr val="1F497D"/>
              </a:buClr>
              <a:buFont typeface="Arial" pitchFamily="34" charset="0"/>
              <a:buNone/>
            </a:pPr>
            <a:r>
              <a:rPr lang="en-US" altLang="en-US" sz="2400" dirty="0" smtClean="0">
                <a:solidFill>
                  <a:srgbClr val="000000"/>
                </a:solidFill>
                <a:latin typeface="+mn-lt"/>
              </a:rPr>
              <a:t>AERA/APA/NCME, 2014 </a:t>
            </a:r>
          </a:p>
          <a:p>
            <a:pPr lvl="1" algn="r" defTabSz="914400" fontAlgn="base">
              <a:spcAft>
                <a:spcPct val="0"/>
              </a:spcAft>
              <a:buClr>
                <a:srgbClr val="1F497D"/>
              </a:buClr>
              <a:buFont typeface="Arial" pitchFamily="34" charset="0"/>
              <a:buNone/>
            </a:pPr>
            <a:r>
              <a:rPr lang="en-US" altLang="en-US" sz="2400" dirty="0" smtClean="0">
                <a:solidFill>
                  <a:srgbClr val="000000"/>
                </a:solidFill>
                <a:latin typeface="+mn-lt"/>
              </a:rPr>
              <a:t>CCSSO, 2006</a:t>
            </a:r>
          </a:p>
          <a:p>
            <a:pPr lvl="1" algn="r" defTabSz="914400" fontAlgn="base">
              <a:spcAft>
                <a:spcPct val="0"/>
              </a:spcAft>
              <a:buClr>
                <a:srgbClr val="1F497D"/>
              </a:buClr>
              <a:buFont typeface="Arial" pitchFamily="34" charset="0"/>
              <a:buNone/>
            </a:pPr>
            <a:endParaRPr lang="en-US" altLang="en-US" sz="2400" dirty="0" smtClean="0">
              <a:solidFill>
                <a:srgbClr val="000000"/>
              </a:solidFill>
            </a:endParaRPr>
          </a:p>
        </p:txBody>
      </p:sp>
      <p:pic>
        <p:nvPicPr>
          <p:cNvPr id="14541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749" y="609600"/>
            <a:ext cx="11334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57113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9202" name="Picture 3"/>
          <p:cNvPicPr>
            <a:picLocks noChangeAspect="1"/>
          </p:cNvPicPr>
          <p:nvPr/>
        </p:nvPicPr>
        <p:blipFill rotWithShape="1">
          <a:blip r:embed="rId3">
            <a:extLst>
              <a:ext uri="{28A0092B-C50C-407E-A947-70E740481C1C}">
                <a14:useLocalDpi xmlns:a14="http://schemas.microsoft.com/office/drawing/2010/main" val="0"/>
              </a:ext>
            </a:extLst>
          </a:blip>
          <a:srcRect l="1856" t="4771" r="3816"/>
          <a:stretch/>
        </p:blipFill>
        <p:spPr bwMode="auto">
          <a:xfrm>
            <a:off x="0" y="0"/>
            <a:ext cx="9144000"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54878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458200" cy="1143000"/>
          </a:xfrm>
        </p:spPr>
        <p:txBody>
          <a:bodyPr/>
          <a:lstStyle/>
          <a:p>
            <a:r>
              <a:rPr lang="en-US" sz="4800" dirty="0" smtClean="0">
                <a:solidFill>
                  <a:schemeClr val="accent1">
                    <a:lumMod val="50000"/>
                  </a:schemeClr>
                </a:solidFill>
              </a:rPr>
              <a:t>Formative Assessment Article</a:t>
            </a:r>
            <a:endParaRPr lang="en-US" sz="4800" dirty="0">
              <a:solidFill>
                <a:schemeClr val="accent1">
                  <a:lumMod val="50000"/>
                </a:schemeClr>
              </a:solidFill>
            </a:endParaRPr>
          </a:p>
        </p:txBody>
      </p:sp>
      <p:sp>
        <p:nvSpPr>
          <p:cNvPr id="3" name="Content Placeholder 2"/>
          <p:cNvSpPr>
            <a:spLocks noGrp="1"/>
          </p:cNvSpPr>
          <p:nvPr>
            <p:ph idx="1"/>
          </p:nvPr>
        </p:nvSpPr>
        <p:spPr>
          <a:xfrm>
            <a:off x="457200" y="1371600"/>
            <a:ext cx="8229600" cy="4754563"/>
          </a:xfrm>
        </p:spPr>
        <p:txBody>
          <a:bodyPr/>
          <a:lstStyle/>
          <a:p>
            <a:r>
              <a:rPr lang="en-US" dirty="0" smtClean="0"/>
              <a:t>Read “Formative </a:t>
            </a:r>
            <a:r>
              <a:rPr lang="en-US" dirty="0"/>
              <a:t>A</a:t>
            </a:r>
            <a:r>
              <a:rPr lang="en-US" dirty="0" smtClean="0"/>
              <a:t>ssessment:  An Enabler of </a:t>
            </a:r>
            <a:r>
              <a:rPr lang="en-US" dirty="0"/>
              <a:t>L</a:t>
            </a:r>
            <a:r>
              <a:rPr lang="en-US" dirty="0" smtClean="0"/>
              <a:t>earning”</a:t>
            </a:r>
          </a:p>
          <a:p>
            <a:r>
              <a:rPr lang="en-US" dirty="0" smtClean="0"/>
              <a:t>Use the note-taking guide to record key words and phrases</a:t>
            </a:r>
          </a:p>
          <a:p>
            <a:r>
              <a:rPr lang="en-US" dirty="0" smtClean="0"/>
              <a:t>Discuss your notes with another school</a:t>
            </a:r>
          </a:p>
          <a:p>
            <a:pPr lvl="1"/>
            <a:r>
              <a:rPr lang="en-US" dirty="0" smtClean="0"/>
              <a:t>What were the most important “take-aways” from the article?</a:t>
            </a:r>
            <a:endParaRPr lang="en-US" dirty="0"/>
          </a:p>
        </p:txBody>
      </p:sp>
    </p:spTree>
    <p:extLst>
      <p:ext uri="{BB962C8B-B14F-4D97-AF65-F5344CB8AC3E}">
        <p14:creationId xmlns:p14="http://schemas.microsoft.com/office/powerpoint/2010/main" val="12507314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146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8274" y="428296"/>
            <a:ext cx="6435725" cy="55147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6436" name="Rectangle 7"/>
          <p:cNvSpPr>
            <a:spLocks noChangeArrowheads="1"/>
          </p:cNvSpPr>
          <p:nvPr/>
        </p:nvSpPr>
        <p:spPr bwMode="auto">
          <a:xfrm>
            <a:off x="473075" y="6172200"/>
            <a:ext cx="83661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3200">
                <a:solidFill>
                  <a:srgbClr val="000099"/>
                </a:solidFill>
                <a:latin typeface="Calibri" pitchFamily="34" charset="0"/>
                <a:ea typeface="ＭＳ Ｐゴシック" pitchFamily="34" charset="-128"/>
              </a:defRPr>
            </a:lvl1pPr>
            <a:lvl2pPr marL="742950" indent="-285750">
              <a:spcBef>
                <a:spcPct val="20000"/>
              </a:spcBef>
              <a:buFont typeface="Arial" pitchFamily="34" charset="0"/>
              <a:buChar char="–"/>
              <a:defRPr sz="2800">
                <a:solidFill>
                  <a:srgbClr val="000099"/>
                </a:solidFill>
                <a:latin typeface="Calibri" pitchFamily="34" charset="0"/>
                <a:ea typeface="ＭＳ Ｐゴシック" pitchFamily="34" charset="-128"/>
              </a:defRPr>
            </a:lvl2pPr>
            <a:lvl3pPr marL="1143000" indent="-228600">
              <a:spcBef>
                <a:spcPct val="20000"/>
              </a:spcBef>
              <a:buFont typeface="Arial" pitchFamily="34" charset="0"/>
              <a:buChar char="•"/>
              <a:defRPr sz="2400">
                <a:solidFill>
                  <a:srgbClr val="000099"/>
                </a:solidFill>
                <a:latin typeface="Calibri" pitchFamily="34" charset="0"/>
                <a:ea typeface="ＭＳ Ｐゴシック" pitchFamily="34" charset="-128"/>
              </a:defRPr>
            </a:lvl3pPr>
            <a:lvl4pPr marL="1600200" indent="-228600">
              <a:spcBef>
                <a:spcPct val="20000"/>
              </a:spcBef>
              <a:buFont typeface="Arial" pitchFamily="34" charset="0"/>
              <a:buChar char="–"/>
              <a:defRPr sz="2000">
                <a:solidFill>
                  <a:srgbClr val="000099"/>
                </a:solidFill>
                <a:latin typeface="Calibri" pitchFamily="34" charset="0"/>
                <a:ea typeface="ＭＳ Ｐゴシック" pitchFamily="34" charset="-128"/>
              </a:defRPr>
            </a:lvl4pPr>
            <a:lvl5pPr marL="2057400" indent="-228600">
              <a:spcBef>
                <a:spcPct val="20000"/>
              </a:spcBef>
              <a:buFont typeface="Arial" pitchFamily="34" charset="0"/>
              <a:buChar char="»"/>
              <a:defRPr sz="2000">
                <a:solidFill>
                  <a:srgbClr val="000099"/>
                </a:solidFill>
                <a:latin typeface="Calibri" pitchFamily="34" charset="0"/>
                <a:ea typeface="ＭＳ Ｐゴシック" pitchFamily="34" charset="-128"/>
              </a:defRPr>
            </a:lvl5pPr>
            <a:lvl6pPr marL="2514600" indent="-228600" eaLnBrk="0" fontAlgn="base" hangingPunct="0">
              <a:spcBef>
                <a:spcPct val="20000"/>
              </a:spcBef>
              <a:spcAft>
                <a:spcPct val="0"/>
              </a:spcAft>
              <a:buFont typeface="Arial" pitchFamily="34" charset="0"/>
              <a:buChar char="»"/>
              <a:defRPr sz="2000">
                <a:solidFill>
                  <a:srgbClr val="000099"/>
                </a:solidFill>
                <a:latin typeface="Calibri" pitchFamily="34" charset="0"/>
                <a:ea typeface="ＭＳ Ｐゴシック" pitchFamily="34" charset="-128"/>
              </a:defRPr>
            </a:lvl6pPr>
            <a:lvl7pPr marL="2971800" indent="-228600" eaLnBrk="0" fontAlgn="base" hangingPunct="0">
              <a:spcBef>
                <a:spcPct val="20000"/>
              </a:spcBef>
              <a:spcAft>
                <a:spcPct val="0"/>
              </a:spcAft>
              <a:buFont typeface="Arial" pitchFamily="34" charset="0"/>
              <a:buChar char="»"/>
              <a:defRPr sz="2000">
                <a:solidFill>
                  <a:srgbClr val="000099"/>
                </a:solidFill>
                <a:latin typeface="Calibri" pitchFamily="34" charset="0"/>
                <a:ea typeface="ＭＳ Ｐゴシック" pitchFamily="34" charset="-128"/>
              </a:defRPr>
            </a:lvl7pPr>
            <a:lvl8pPr marL="3429000" indent="-228600" eaLnBrk="0" fontAlgn="base" hangingPunct="0">
              <a:spcBef>
                <a:spcPct val="20000"/>
              </a:spcBef>
              <a:spcAft>
                <a:spcPct val="0"/>
              </a:spcAft>
              <a:buFont typeface="Arial" pitchFamily="34" charset="0"/>
              <a:buChar char="»"/>
              <a:defRPr sz="2000">
                <a:solidFill>
                  <a:srgbClr val="000099"/>
                </a:solidFill>
                <a:latin typeface="Calibri" pitchFamily="34" charset="0"/>
                <a:ea typeface="ＭＳ Ｐゴシック" pitchFamily="34" charset="-128"/>
              </a:defRPr>
            </a:lvl8pPr>
            <a:lvl9pPr marL="3886200" indent="-228600" eaLnBrk="0" fontAlgn="base" hangingPunct="0">
              <a:spcBef>
                <a:spcPct val="20000"/>
              </a:spcBef>
              <a:spcAft>
                <a:spcPct val="0"/>
              </a:spcAft>
              <a:buFont typeface="Arial" pitchFamily="34" charset="0"/>
              <a:buChar char="»"/>
              <a:defRPr sz="2000">
                <a:solidFill>
                  <a:srgbClr val="000099"/>
                </a:solidFill>
                <a:latin typeface="Calibri" pitchFamily="34" charset="0"/>
                <a:ea typeface="ＭＳ Ｐゴシック" pitchFamily="34" charset="-128"/>
              </a:defRPr>
            </a:lvl9pPr>
          </a:lstStyle>
          <a:p>
            <a:pPr algn="ctr" defTabSz="914400" eaLnBrk="0" fontAlgn="base" hangingPunct="0">
              <a:spcBef>
                <a:spcPct val="0"/>
              </a:spcBef>
              <a:spcAft>
                <a:spcPct val="0"/>
              </a:spcAft>
              <a:buFontTx/>
              <a:buNone/>
            </a:pPr>
            <a:r>
              <a:rPr lang="en-US" altLang="en-US" sz="1200" dirty="0" smtClean="0">
                <a:solidFill>
                  <a:srgbClr val="000000"/>
                </a:solidFill>
                <a:latin typeface="Arial" pitchFamily="34" charset="0"/>
              </a:rPr>
              <a:t>Adapted from: Heritage, M. (2010). </a:t>
            </a:r>
            <a:r>
              <a:rPr lang="en-US" altLang="en-US" sz="1200" i="1" dirty="0" smtClean="0">
                <a:solidFill>
                  <a:srgbClr val="000000"/>
                </a:solidFill>
                <a:latin typeface="Arial" pitchFamily="34" charset="0"/>
              </a:rPr>
              <a:t>Formative</a:t>
            </a:r>
            <a:r>
              <a:rPr lang="en-US" altLang="en-US" sz="1200" dirty="0" smtClean="0">
                <a:solidFill>
                  <a:srgbClr val="000000"/>
                </a:solidFill>
                <a:latin typeface="Arial" pitchFamily="34" charset="0"/>
              </a:rPr>
              <a:t> </a:t>
            </a:r>
            <a:r>
              <a:rPr lang="en-US" altLang="en-US" sz="1200" i="1" dirty="0" smtClean="0">
                <a:solidFill>
                  <a:srgbClr val="000000"/>
                </a:solidFill>
                <a:latin typeface="Arial" pitchFamily="34" charset="0"/>
              </a:rPr>
              <a:t>assessment:</a:t>
            </a:r>
            <a:r>
              <a:rPr lang="en-US" altLang="en-US" sz="1200" dirty="0" smtClean="0">
                <a:solidFill>
                  <a:srgbClr val="000000"/>
                </a:solidFill>
                <a:latin typeface="Arial" pitchFamily="34" charset="0"/>
              </a:rPr>
              <a:t> </a:t>
            </a:r>
            <a:r>
              <a:rPr lang="en-US" altLang="en-US" sz="1200" i="1" dirty="0" smtClean="0">
                <a:solidFill>
                  <a:srgbClr val="000000"/>
                </a:solidFill>
                <a:latin typeface="Arial" pitchFamily="34" charset="0"/>
              </a:rPr>
              <a:t>Making</a:t>
            </a:r>
            <a:r>
              <a:rPr lang="en-US" altLang="en-US" sz="1200" dirty="0" smtClean="0">
                <a:solidFill>
                  <a:srgbClr val="000000"/>
                </a:solidFill>
                <a:latin typeface="Arial" pitchFamily="34" charset="0"/>
              </a:rPr>
              <a:t> </a:t>
            </a:r>
            <a:r>
              <a:rPr lang="en-US" altLang="en-US" sz="1200" i="1" dirty="0" smtClean="0">
                <a:solidFill>
                  <a:srgbClr val="000000"/>
                </a:solidFill>
                <a:latin typeface="Arial" pitchFamily="34" charset="0"/>
              </a:rPr>
              <a:t>it</a:t>
            </a:r>
            <a:r>
              <a:rPr lang="en-US" altLang="en-US" sz="1200" dirty="0" smtClean="0">
                <a:solidFill>
                  <a:srgbClr val="000000"/>
                </a:solidFill>
                <a:latin typeface="Arial" pitchFamily="34" charset="0"/>
              </a:rPr>
              <a:t> </a:t>
            </a:r>
            <a:r>
              <a:rPr lang="en-US" altLang="en-US" sz="1200" i="1" dirty="0" smtClean="0">
                <a:solidFill>
                  <a:srgbClr val="000000"/>
                </a:solidFill>
                <a:latin typeface="Arial" pitchFamily="34" charset="0"/>
              </a:rPr>
              <a:t>happen</a:t>
            </a:r>
            <a:r>
              <a:rPr lang="en-US" altLang="en-US" sz="1200" dirty="0" smtClean="0">
                <a:solidFill>
                  <a:srgbClr val="000000"/>
                </a:solidFill>
                <a:latin typeface="Arial" pitchFamily="34" charset="0"/>
              </a:rPr>
              <a:t> </a:t>
            </a:r>
            <a:r>
              <a:rPr lang="en-US" altLang="en-US" sz="1200" i="1" dirty="0" smtClean="0">
                <a:solidFill>
                  <a:srgbClr val="000000"/>
                </a:solidFill>
                <a:latin typeface="Arial" pitchFamily="34" charset="0"/>
              </a:rPr>
              <a:t>in</a:t>
            </a:r>
            <a:r>
              <a:rPr lang="en-US" altLang="en-US" sz="1200" dirty="0" smtClean="0">
                <a:solidFill>
                  <a:srgbClr val="000000"/>
                </a:solidFill>
                <a:latin typeface="Arial" pitchFamily="34" charset="0"/>
              </a:rPr>
              <a:t> </a:t>
            </a:r>
            <a:r>
              <a:rPr lang="en-US" altLang="en-US" sz="1200" i="1" dirty="0" smtClean="0">
                <a:solidFill>
                  <a:srgbClr val="000000"/>
                </a:solidFill>
                <a:latin typeface="Arial" pitchFamily="34" charset="0"/>
              </a:rPr>
              <a:t>the</a:t>
            </a:r>
            <a:r>
              <a:rPr lang="en-US" altLang="en-US" sz="1200" dirty="0" smtClean="0">
                <a:solidFill>
                  <a:srgbClr val="000000"/>
                </a:solidFill>
                <a:latin typeface="Arial" pitchFamily="34" charset="0"/>
              </a:rPr>
              <a:t> </a:t>
            </a:r>
            <a:r>
              <a:rPr lang="en-US" altLang="en-US" sz="1200" i="1" dirty="0" smtClean="0">
                <a:solidFill>
                  <a:srgbClr val="000000"/>
                </a:solidFill>
                <a:latin typeface="Arial" pitchFamily="34" charset="0"/>
              </a:rPr>
              <a:t>classroom</a:t>
            </a:r>
            <a:r>
              <a:rPr lang="en-US" altLang="en-US" sz="1200" dirty="0" smtClean="0">
                <a:solidFill>
                  <a:srgbClr val="000000"/>
                </a:solidFill>
                <a:latin typeface="Arial" pitchFamily="34" charset="0"/>
              </a:rPr>
              <a:t>. Thousands Oaks, CA: Corwin Press.</a:t>
            </a:r>
          </a:p>
        </p:txBody>
      </p:sp>
    </p:spTree>
    <p:extLst>
      <p:ext uri="{BB962C8B-B14F-4D97-AF65-F5344CB8AC3E}">
        <p14:creationId xmlns:p14="http://schemas.microsoft.com/office/powerpoint/2010/main" val="16277920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lstStyle/>
          <a:p>
            <a:r>
              <a:rPr lang="en-US" sz="4800" dirty="0" smtClean="0">
                <a:solidFill>
                  <a:schemeClr val="accent1">
                    <a:lumMod val="50000"/>
                  </a:schemeClr>
                </a:solidFill>
              </a:rPr>
              <a:t>Formative Assessment Process</a:t>
            </a:r>
            <a:endParaRPr lang="en-US" sz="4800" dirty="0">
              <a:solidFill>
                <a:schemeClr val="accent1">
                  <a:lumMod val="50000"/>
                </a:schemeClr>
              </a:solidFill>
            </a:endParaRPr>
          </a:p>
        </p:txBody>
      </p:sp>
      <p:sp>
        <p:nvSpPr>
          <p:cNvPr id="3" name="Content Placeholder 2"/>
          <p:cNvSpPr>
            <a:spLocks noGrp="1"/>
          </p:cNvSpPr>
          <p:nvPr>
            <p:ph idx="1"/>
          </p:nvPr>
        </p:nvSpPr>
        <p:spPr>
          <a:xfrm>
            <a:off x="457200" y="1447800"/>
            <a:ext cx="8229600" cy="4678363"/>
          </a:xfrm>
        </p:spPr>
        <p:txBody>
          <a:bodyPr/>
          <a:lstStyle/>
          <a:p>
            <a:r>
              <a:rPr lang="en-US" dirty="0" smtClean="0"/>
              <a:t>Review the cycle and discuss each component.</a:t>
            </a:r>
          </a:p>
          <a:p>
            <a:r>
              <a:rPr lang="en-US" dirty="0" smtClean="0"/>
              <a:t>Describe one example of how this cycle could be implemented in a Kindergarten classroom.</a:t>
            </a:r>
          </a:p>
          <a:p>
            <a:pPr lvl="1"/>
            <a:r>
              <a:rPr lang="en-US" dirty="0" smtClean="0"/>
              <a:t>Record examples</a:t>
            </a:r>
          </a:p>
          <a:p>
            <a:pPr marL="0" indent="0">
              <a:buNone/>
            </a:pPr>
            <a:endParaRPr lang="en-US" dirty="0" smtClean="0"/>
          </a:p>
        </p:txBody>
      </p:sp>
    </p:spTree>
    <p:extLst>
      <p:ext uri="{BB962C8B-B14F-4D97-AF65-F5344CB8AC3E}">
        <p14:creationId xmlns:p14="http://schemas.microsoft.com/office/powerpoint/2010/main" val="3433052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solidFill>
                  <a:schemeClr val="accent1">
                    <a:lumMod val="50000"/>
                  </a:schemeClr>
                </a:solidFill>
              </a:rPr>
              <a:t>Background</a:t>
            </a:r>
            <a:endParaRPr lang="en-US" sz="4800" dirty="0">
              <a:solidFill>
                <a:schemeClr val="accent1">
                  <a:lumMod val="50000"/>
                </a:schemeClr>
              </a:solidFill>
            </a:endParaRPr>
          </a:p>
        </p:txBody>
      </p:sp>
      <p:sp>
        <p:nvSpPr>
          <p:cNvPr id="3" name="Content Placeholder 2"/>
          <p:cNvSpPr>
            <a:spLocks noGrp="1"/>
          </p:cNvSpPr>
          <p:nvPr>
            <p:ph idx="1"/>
          </p:nvPr>
        </p:nvSpPr>
        <p:spPr>
          <a:xfrm>
            <a:off x="457200" y="1371600"/>
            <a:ext cx="8229600" cy="4754563"/>
          </a:xfrm>
        </p:spPr>
        <p:txBody>
          <a:bodyPr/>
          <a:lstStyle/>
          <a:p>
            <a:r>
              <a:rPr lang="en-US" dirty="0" smtClean="0"/>
              <a:t>Office of Early Learning</a:t>
            </a:r>
          </a:p>
          <a:p>
            <a:r>
              <a:rPr lang="en-US" dirty="0" smtClean="0"/>
              <a:t>Race to the Top Early Learning Challenge Grant</a:t>
            </a:r>
          </a:p>
          <a:p>
            <a:r>
              <a:rPr lang="en-US" dirty="0" smtClean="0"/>
              <a:t>First component of the K-3 Formative Assessment Process was to create the KEA (Kindergarten Entry Assessment)</a:t>
            </a:r>
            <a:endParaRPr lang="en-US" dirty="0"/>
          </a:p>
        </p:txBody>
      </p:sp>
      <p:pic>
        <p:nvPicPr>
          <p:cNvPr id="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7600" y="609600"/>
            <a:ext cx="11334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8419774"/>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EL PPT Template (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2786</TotalTime>
  <Words>3039</Words>
  <Application>Microsoft Office PowerPoint</Application>
  <PresentationFormat>On-screen Show (4:3)</PresentationFormat>
  <Paragraphs>280</Paragraphs>
  <Slides>38</Slides>
  <Notes>25</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Diseño predeterminado</vt:lpstr>
      <vt:lpstr>OEL PPT Template (1)</vt:lpstr>
      <vt:lpstr>Kindergarten Entry Assessment</vt:lpstr>
      <vt:lpstr>District KEA Team</vt:lpstr>
      <vt:lpstr>Formative Assessment</vt:lpstr>
      <vt:lpstr>K-3 Formative  Assessment Process</vt:lpstr>
      <vt:lpstr>PowerPoint Presentation</vt:lpstr>
      <vt:lpstr>Formative Assessment Article</vt:lpstr>
      <vt:lpstr>PowerPoint Presentation</vt:lpstr>
      <vt:lpstr>Formative Assessment Process</vt:lpstr>
      <vt:lpstr>Background</vt:lpstr>
      <vt:lpstr>What does KEA stand for?</vt:lpstr>
      <vt:lpstr>KEA Process</vt:lpstr>
      <vt:lpstr>What is KEA?</vt:lpstr>
      <vt:lpstr>Kindergarten Formative Assessment Process</vt:lpstr>
      <vt:lpstr>KEY POINT 1</vt:lpstr>
      <vt:lpstr>KEY POINT 2 </vt:lpstr>
      <vt:lpstr>KEY POINT 2</vt:lpstr>
      <vt:lpstr>KEY POINT 2</vt:lpstr>
      <vt:lpstr>KEY POINT 3</vt:lpstr>
      <vt:lpstr>KEY POINT 4</vt:lpstr>
      <vt:lpstr>Educating the Whole Child: 5 Domains of Learning and Development</vt:lpstr>
      <vt:lpstr>K-3 Formative Assessment Process</vt:lpstr>
      <vt:lpstr>2015-2016 Required Constructs</vt:lpstr>
      <vt:lpstr>2015-2016 Optional Constructs</vt:lpstr>
      <vt:lpstr>Reviewing the Constructs</vt:lpstr>
      <vt:lpstr>Sample classroom observation:  Kim Harshaw, Orange County</vt:lpstr>
      <vt:lpstr>Sample Classroom Observation</vt:lpstr>
      <vt:lpstr>Sample classroom observation:  Kim Harshaw, Orange County</vt:lpstr>
      <vt:lpstr>Sample Classroom Observation</vt:lpstr>
      <vt:lpstr>PowerPoint Presentation</vt:lpstr>
      <vt:lpstr>Applying the FA Process</vt:lpstr>
      <vt:lpstr>Applying the FA Process</vt:lpstr>
      <vt:lpstr>Leveraging Our Current Practice</vt:lpstr>
      <vt:lpstr>Formative Assessment  Self-Reflection</vt:lpstr>
      <vt:lpstr>Overview Video</vt:lpstr>
      <vt:lpstr>Technology Platform</vt:lpstr>
      <vt:lpstr>Email Coming</vt:lpstr>
      <vt:lpstr>Websites</vt:lpstr>
      <vt:lpstr>Expectations for Schools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the Vision?</dc:title>
  <dc:creator>Scrinzi</dc:creator>
  <cp:lastModifiedBy>Floyd, Ana</cp:lastModifiedBy>
  <cp:revision>82</cp:revision>
  <cp:lastPrinted>2015-04-28T17:04:48Z</cp:lastPrinted>
  <dcterms:created xsi:type="dcterms:W3CDTF">2014-12-02T00:13:48Z</dcterms:created>
  <dcterms:modified xsi:type="dcterms:W3CDTF">2015-05-01T02:06:15Z</dcterms:modified>
</cp:coreProperties>
</file>